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embeddedFontLst>
    <p:embeddedFont>
      <p:font typeface="Calibri" panose="020F0502020204030204" pitchFamily="34" charset="0"/>
      <p:regular r:id="rId25"/>
      <p:bold r:id="rId26"/>
      <p:italic r:id="rId27"/>
      <p:boldItalic r:id="rId28"/>
    </p:embeddedFont>
    <p:embeddedFont>
      <p:font typeface="Roboto"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in7YkjPAx0hmU1xFgkyncHA7nEp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D52332C-1F9E-4A5C-A9F2-023DAF88DC98}">
  <a:tblStyle styleId="{3D52332C-1F9E-4A5C-A9F2-023DAF88DC98}" styleName="Table_0">
    <a:wholeTbl>
      <a:tcTxStyle b="off" i="off">
        <a:font>
          <a:latin typeface="Arial"/>
          <a:ea typeface="Arial"/>
          <a:cs typeface="Arial"/>
        </a:font>
        <a:srgbClr val="000000"/>
      </a:tcTxStyle>
      <a:tcStyle>
        <a:tcBdr>
          <a:left>
            <a:ln w="9525" cap="flat" cmpd="sng">
              <a:solidFill>
                <a:srgbClr val="808080"/>
              </a:solidFill>
              <a:prstDash val="solid"/>
              <a:round/>
              <a:headEnd type="none" w="sm" len="sm"/>
              <a:tailEnd type="none" w="sm" len="sm"/>
            </a:ln>
          </a:left>
          <a:right>
            <a:ln w="9525" cap="flat" cmpd="sng">
              <a:solidFill>
                <a:srgbClr val="808080"/>
              </a:solidFill>
              <a:prstDash val="solid"/>
              <a:round/>
              <a:headEnd type="none" w="sm" len="sm"/>
              <a:tailEnd type="none" w="sm" len="sm"/>
            </a:ln>
          </a:right>
          <a:top>
            <a:ln w="9525" cap="flat" cmpd="sng">
              <a:solidFill>
                <a:srgbClr val="808080"/>
              </a:solidFill>
              <a:prstDash val="solid"/>
              <a:round/>
              <a:headEnd type="none" w="sm" len="sm"/>
              <a:tailEnd type="none" w="sm" len="sm"/>
            </a:ln>
          </a:top>
          <a:bottom>
            <a:ln w="9525" cap="flat" cmpd="sng">
              <a:solidFill>
                <a:srgbClr val="808080"/>
              </a:solidFill>
              <a:prstDash val="solid"/>
              <a:round/>
              <a:headEnd type="none" w="sm" len="sm"/>
              <a:tailEnd type="none" w="sm" len="sm"/>
            </a:ln>
          </a:bottom>
          <a:insideH>
            <a:ln w="9525" cap="flat" cmpd="sng">
              <a:solidFill>
                <a:srgbClr val="808080"/>
              </a:solidFill>
              <a:prstDash val="solid"/>
              <a:round/>
              <a:headEnd type="none" w="sm" len="sm"/>
              <a:tailEnd type="none" w="sm" len="sm"/>
            </a:ln>
          </a:insideH>
          <a:insideV>
            <a:ln w="9525" cap="flat" cmpd="sng">
              <a:solidFill>
                <a:srgbClr val="80808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204" y="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customschemas.google.com/relationships/presentationmetadata" Target="meta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skriti Menon" userId="4243cc16ef605127" providerId="LiveId" clId="{E89FCD95-4D13-4AF8-8BF3-FB110F7570CD}"/>
    <pc:docChg chg="modSld">
      <pc:chgData name="Sanskriti Menon" userId="4243cc16ef605127" providerId="LiveId" clId="{E89FCD95-4D13-4AF8-8BF3-FB110F7570CD}" dt="2023-04-12T11:07:58.567" v="0" actId="14100"/>
      <pc:docMkLst>
        <pc:docMk/>
      </pc:docMkLst>
      <pc:sldChg chg="modSp mod">
        <pc:chgData name="Sanskriti Menon" userId="4243cc16ef605127" providerId="LiveId" clId="{E89FCD95-4D13-4AF8-8BF3-FB110F7570CD}" dt="2023-04-12T11:07:58.567" v="0" actId="14100"/>
        <pc:sldMkLst>
          <pc:docMk/>
          <pc:sldMk cId="0" sldId="266"/>
        </pc:sldMkLst>
        <pc:spChg chg="mod">
          <ac:chgData name="Sanskriti Menon" userId="4243cc16ef605127" providerId="LiveId" clId="{E89FCD95-4D13-4AF8-8BF3-FB110F7570CD}" dt="2023-04-12T11:07:58.567" v="0" actId="14100"/>
          <ac:spMkLst>
            <pc:docMk/>
            <pc:sldMk cId="0" sldId="266"/>
            <ac:spMk id="170" creationId="{00000000-0000-0000-0000-000000000000}"/>
          </ac:spMkLst>
        </pc:spChg>
      </pc:sldChg>
    </pc:docChg>
  </pc:docChgLst>
  <pc:docChgLst>
    <pc:chgData name="Sanskriti Menon" userId="4243cc16ef605127" providerId="LiveId" clId="{02C943D4-0B99-4ABB-B299-647EB72970DD}"/>
    <pc:docChg chg="modSld">
      <pc:chgData name="Sanskriti Menon" userId="4243cc16ef605127" providerId="LiveId" clId="{02C943D4-0B99-4ABB-B299-647EB72970DD}" dt="2023-02-16T06:46:20.653" v="25" actId="404"/>
      <pc:docMkLst>
        <pc:docMk/>
      </pc:docMkLst>
      <pc:sldChg chg="addSp modSp mod">
        <pc:chgData name="Sanskriti Menon" userId="4243cc16ef605127" providerId="LiveId" clId="{02C943D4-0B99-4ABB-B299-647EB72970DD}" dt="2023-02-16T06:46:20.653" v="25" actId="404"/>
        <pc:sldMkLst>
          <pc:docMk/>
          <pc:sldMk cId="0" sldId="260"/>
        </pc:sldMkLst>
        <pc:spChg chg="add mod">
          <ac:chgData name="Sanskriti Menon" userId="4243cc16ef605127" providerId="LiveId" clId="{02C943D4-0B99-4ABB-B299-647EB72970DD}" dt="2023-02-16T06:46:20.653" v="25" actId="404"/>
          <ac:spMkLst>
            <pc:docMk/>
            <pc:sldMk cId="0" sldId="260"/>
            <ac:spMk id="3" creationId="{E79628F6-78BF-9167-3F42-BD6BFFF90960}"/>
          </ac:spMkLst>
        </pc:spChg>
        <pc:spChg chg="mod">
          <ac:chgData name="Sanskriti Menon" userId="4243cc16ef605127" providerId="LiveId" clId="{02C943D4-0B99-4ABB-B299-647EB72970DD}" dt="2023-02-16T06:46:08.571" v="20" actId="21"/>
          <ac:spMkLst>
            <pc:docMk/>
            <pc:sldMk cId="0" sldId="260"/>
            <ac:spMk id="9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05744d681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05744d681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05744d6814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05744d681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7" name="Google Shape;22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05744d6814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9" name="Google Shape;239;g205744d6814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3" name="Google Shape;26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
        <p:cNvGrpSpPr/>
        <p:nvPr/>
      </p:nvGrpSpPr>
      <p:grpSpPr>
        <a:xfrm>
          <a:off x="0" y="0"/>
          <a:ext cx="0" cy="0"/>
          <a:chOff x="0" y="0"/>
          <a:chExt cx="0" cy="0"/>
        </a:xfrm>
      </p:grpSpPr>
      <p:sp>
        <p:nvSpPr>
          <p:cNvPr id="14" name="Google Shape;14;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7" name="Google Shape;17;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2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0" name="Google Shape;20;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3" name="Google Shape;23;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4" name="Google Shape;24;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2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2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2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3" name="Google Shape;33;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2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2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2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2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2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 name="Google Shape;42;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3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3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3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9" name="Google Shape;49;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livingwatersmuseum.org/mutha-river-and-ghats-of-pune" TargetMode="Externa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gangaaction.org/actions/issues/industrial-waste-managemen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hyperlink" Target="https://commons.wikimedia.org/w/index.php?curid=6303766" TargetMode="External"/><Relationship Id="rId5" Type="http://schemas.openxmlformats.org/officeDocument/2006/relationships/image" Target="../media/image3.png"/><Relationship Id="rId10" Type="http://schemas.openxmlformats.org/officeDocument/2006/relationships/hyperlink" Target="https://www.livingwatersmuseum.org/two-banks-of-a-river-the-indus-in-ladakh" TargetMode="External"/><Relationship Id="rId4" Type="http://schemas.openxmlformats.org/officeDocument/2006/relationships/image" Target="../media/image2.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aterclassrooms.i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aterknowledge.colostate.edu/water-management-administration/water-use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hyperlink" Target="https://www.hindustantimes.com/pune-news/how-fresh-water-fish-species-in-pune-rivers-are-being-murdered-by-effluents/story-9k4W78AoDpOSU82VFgAznK.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s://www.punekarnews.in/pune-water-borne-epidemics-in-khadakwasla-dam-chain-bacteria-has-increased-150-times-in-15-year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hyperlink" Target="https://www.mdpi.com/1660-4601/19/9/5738/htm" TargetMode="Externa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s://www.pmc.gov.in/en/image-gallery/album-images/377"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vimeo.com/157816988" TargetMode="External"/><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2.png"/><Relationship Id="rId4" Type="http://schemas.openxmlformats.org/officeDocument/2006/relationships/hyperlink" Target="https://www.susana.org/_resources/documents/default/3-3221-153-1526713358.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vimeo.com/157816988"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hyperlink" Target="https://idsn.org/wp-content/uploads/2018/12/Report-Justice-Denied-Death-of-workers-engaged-in-manual-scavenging-while-cleaning-the-Septic-tank-or-Sewer2.pdf" TargetMode="External"/><Relationship Id="rId3" Type="http://schemas.openxmlformats.org/officeDocument/2006/relationships/image" Target="../media/image27.jp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urbanupdate.in/author/urban-update/" TargetMode="External"/><Relationship Id="rId5" Type="http://schemas.openxmlformats.org/officeDocument/2006/relationships/hyperlink" Target="https://urbanupdate.in/pmc-launches-robots-to-replace-manual-scavenging-for-sewer-cleaning/" TargetMode="External"/><Relationship Id="rId4" Type="http://schemas.openxmlformats.org/officeDocument/2006/relationships/hyperlink" Target="https://urbanupdate.in/category/localising-sdgs-e-forum/"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urbanupdate.in/author/urban-update/" TargetMode="External"/><Relationship Id="rId3" Type="http://schemas.openxmlformats.org/officeDocument/2006/relationships/image" Target="../media/image29.png"/><Relationship Id="rId7" Type="http://schemas.openxmlformats.org/officeDocument/2006/relationships/hyperlink" Target="https://urbanupdate.in/pmc-launches-robots-to-replace-manual-scavenging-for-sewer-cleaning/"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urbanupdate.in/category/localising-sdgs-e-forum/" TargetMode="External"/><Relationship Id="rId5" Type="http://schemas.openxmlformats.org/officeDocument/2006/relationships/image" Target="../media/image27.jpg"/><Relationship Id="rId4" Type="http://schemas.openxmlformats.org/officeDocument/2006/relationships/hyperlink" Target="https://indianexpress.com/article/explained/explained-what-is-manual-scavenging-and-why-is-it-still-prevalent-in-india-781540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a:t>Wastewater</a:t>
            </a:r>
            <a:endParaRPr/>
          </a:p>
        </p:txBody>
      </p:sp>
      <p:sp>
        <p:nvSpPr>
          <p:cNvPr id="55" name="Google Shape;55;p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a:t>Aug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grpSp>
        <p:nvGrpSpPr>
          <p:cNvPr id="60" name="Google Shape;60;p2"/>
          <p:cNvGrpSpPr/>
          <p:nvPr/>
        </p:nvGrpSpPr>
        <p:grpSpPr>
          <a:xfrm>
            <a:off x="73000" y="201588"/>
            <a:ext cx="9018700" cy="5018112"/>
            <a:chOff x="73000" y="201588"/>
            <a:chExt cx="9018700" cy="5018112"/>
          </a:xfrm>
        </p:grpSpPr>
        <p:pic>
          <p:nvPicPr>
            <p:cNvPr id="61" name="Google Shape;61;p2"/>
            <p:cNvPicPr preferRelativeResize="0"/>
            <p:nvPr/>
          </p:nvPicPr>
          <p:blipFill rotWithShape="1">
            <a:blip r:embed="rId3">
              <a:alphaModFix/>
            </a:blip>
            <a:srcRect b="5032"/>
            <a:stretch/>
          </p:blipFill>
          <p:spPr>
            <a:xfrm>
              <a:off x="1221963" y="228600"/>
              <a:ext cx="3295325" cy="1857350"/>
            </a:xfrm>
            <a:prstGeom prst="rect">
              <a:avLst/>
            </a:prstGeom>
            <a:noFill/>
            <a:ln>
              <a:noFill/>
            </a:ln>
          </p:spPr>
        </p:pic>
        <p:pic>
          <p:nvPicPr>
            <p:cNvPr id="62" name="Google Shape;62;p2"/>
            <p:cNvPicPr preferRelativeResize="0"/>
            <p:nvPr/>
          </p:nvPicPr>
          <p:blipFill rotWithShape="1">
            <a:blip r:embed="rId4">
              <a:alphaModFix/>
            </a:blip>
            <a:srcRect/>
            <a:stretch/>
          </p:blipFill>
          <p:spPr>
            <a:xfrm>
              <a:off x="7404700" y="201588"/>
              <a:ext cx="1643275" cy="1857375"/>
            </a:xfrm>
            <a:prstGeom prst="rect">
              <a:avLst/>
            </a:prstGeom>
            <a:noFill/>
            <a:ln>
              <a:noFill/>
            </a:ln>
          </p:spPr>
        </p:pic>
        <p:pic>
          <p:nvPicPr>
            <p:cNvPr id="63" name="Google Shape;63;p2"/>
            <p:cNvPicPr preferRelativeResize="0"/>
            <p:nvPr/>
          </p:nvPicPr>
          <p:blipFill rotWithShape="1">
            <a:blip r:embed="rId5">
              <a:alphaModFix/>
            </a:blip>
            <a:srcRect/>
            <a:stretch/>
          </p:blipFill>
          <p:spPr>
            <a:xfrm>
              <a:off x="337700" y="2384275"/>
              <a:ext cx="1955125" cy="2606824"/>
            </a:xfrm>
            <a:prstGeom prst="rect">
              <a:avLst/>
            </a:prstGeom>
            <a:noFill/>
            <a:ln>
              <a:noFill/>
            </a:ln>
          </p:spPr>
        </p:pic>
        <p:pic>
          <p:nvPicPr>
            <p:cNvPr id="64" name="Google Shape;64;p2"/>
            <p:cNvPicPr preferRelativeResize="0"/>
            <p:nvPr/>
          </p:nvPicPr>
          <p:blipFill rotWithShape="1">
            <a:blip r:embed="rId6">
              <a:alphaModFix/>
            </a:blip>
            <a:srcRect/>
            <a:stretch/>
          </p:blipFill>
          <p:spPr>
            <a:xfrm>
              <a:off x="2369025" y="2384275"/>
              <a:ext cx="3646467" cy="2606826"/>
            </a:xfrm>
            <a:prstGeom prst="rect">
              <a:avLst/>
            </a:prstGeom>
            <a:noFill/>
            <a:ln>
              <a:noFill/>
            </a:ln>
          </p:spPr>
        </p:pic>
        <p:sp>
          <p:nvSpPr>
            <p:cNvPr id="65" name="Google Shape;65;p2"/>
            <p:cNvSpPr txBox="1"/>
            <p:nvPr/>
          </p:nvSpPr>
          <p:spPr>
            <a:xfrm>
              <a:off x="73000" y="633800"/>
              <a:ext cx="1149000" cy="1139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CC0000"/>
                  </a:solidFill>
                  <a:latin typeface="Arial"/>
                  <a:ea typeface="Arial"/>
                  <a:cs typeface="Arial"/>
                  <a:sym typeface="Arial"/>
                </a:rPr>
                <a:t>Are these wastewater</a:t>
              </a:r>
              <a:r>
                <a:rPr lang="en" sz="3400" b="1" i="0" u="none" strike="noStrike" cap="none">
                  <a:solidFill>
                    <a:srgbClr val="CC0000"/>
                  </a:solidFill>
                  <a:latin typeface="Arial"/>
                  <a:ea typeface="Arial"/>
                  <a:cs typeface="Arial"/>
                  <a:sym typeface="Arial"/>
                </a:rPr>
                <a:t>?</a:t>
              </a:r>
              <a:endParaRPr sz="3400" b="1" i="0" u="none" strike="noStrike" cap="none">
                <a:solidFill>
                  <a:srgbClr val="CC0000"/>
                </a:solidFill>
                <a:latin typeface="Arial"/>
                <a:ea typeface="Arial"/>
                <a:cs typeface="Arial"/>
                <a:sym typeface="Arial"/>
              </a:endParaRPr>
            </a:p>
          </p:txBody>
        </p:sp>
        <p:pic>
          <p:nvPicPr>
            <p:cNvPr id="66" name="Google Shape;66;p2"/>
            <p:cNvPicPr preferRelativeResize="0"/>
            <p:nvPr/>
          </p:nvPicPr>
          <p:blipFill rotWithShape="1">
            <a:blip r:embed="rId7">
              <a:alphaModFix/>
            </a:blip>
            <a:srcRect/>
            <a:stretch/>
          </p:blipFill>
          <p:spPr>
            <a:xfrm>
              <a:off x="6091700" y="2390698"/>
              <a:ext cx="2976100" cy="2047577"/>
            </a:xfrm>
            <a:prstGeom prst="rect">
              <a:avLst/>
            </a:prstGeom>
            <a:noFill/>
            <a:ln>
              <a:noFill/>
            </a:ln>
          </p:spPr>
        </p:pic>
        <p:sp>
          <p:nvSpPr>
            <p:cNvPr id="67" name="Google Shape;67;p2"/>
            <p:cNvSpPr txBox="1"/>
            <p:nvPr/>
          </p:nvSpPr>
          <p:spPr>
            <a:xfrm>
              <a:off x="4689325" y="2031975"/>
              <a:ext cx="2621100" cy="276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rgbClr val="222222"/>
                  </a:solidFill>
                  <a:highlight>
                    <a:srgbClr val="FFFFFF"/>
                  </a:highlight>
                  <a:latin typeface="Arial"/>
                  <a:ea typeface="Arial"/>
                  <a:cs typeface="Arial"/>
                  <a:sym typeface="Arial"/>
                </a:rPr>
                <a:t> </a:t>
              </a:r>
              <a:r>
                <a:rPr lang="en" sz="600" b="0" i="0" u="sng" strike="noStrike" cap="none">
                  <a:solidFill>
                    <a:srgbClr val="1155CC"/>
                  </a:solidFill>
                  <a:highlight>
                    <a:srgbClr val="FFFFFF"/>
                  </a:highlight>
                  <a:latin typeface="Arial"/>
                  <a:ea typeface="Arial"/>
                  <a:cs typeface="Arial"/>
                  <a:sym typeface="Arial"/>
                  <a:hlinkClick r:id="rId8">
                    <a:extLst>
                      <a:ext uri="{A12FA001-AC4F-418D-AE19-62706E023703}">
                        <ahyp:hlinkClr xmlns:ahyp="http://schemas.microsoft.com/office/drawing/2018/hyperlinkcolor" val="tx"/>
                      </a:ext>
                    </a:extLst>
                  </a:hlinkClick>
                </a:rPr>
                <a:t>https://www.livingwatersmuseum.org/mutha-river-and-ghats-of-pune</a:t>
              </a:r>
              <a:endParaRPr sz="600" b="0" i="0" u="none" strike="noStrike" cap="none">
                <a:solidFill>
                  <a:srgbClr val="000000"/>
                </a:solidFill>
                <a:latin typeface="Arial"/>
                <a:ea typeface="Arial"/>
                <a:cs typeface="Arial"/>
                <a:sym typeface="Arial"/>
              </a:endParaRPr>
            </a:p>
          </p:txBody>
        </p:sp>
        <p:pic>
          <p:nvPicPr>
            <p:cNvPr id="68" name="Google Shape;68;p2"/>
            <p:cNvPicPr preferRelativeResize="0"/>
            <p:nvPr/>
          </p:nvPicPr>
          <p:blipFill rotWithShape="1">
            <a:blip r:embed="rId9">
              <a:alphaModFix/>
            </a:blip>
            <a:srcRect/>
            <a:stretch/>
          </p:blipFill>
          <p:spPr>
            <a:xfrm>
              <a:off x="4552047" y="228600"/>
              <a:ext cx="2788932" cy="1857350"/>
            </a:xfrm>
            <a:prstGeom prst="rect">
              <a:avLst/>
            </a:prstGeom>
            <a:noFill/>
            <a:ln>
              <a:noFill/>
            </a:ln>
          </p:spPr>
        </p:pic>
        <p:sp>
          <p:nvSpPr>
            <p:cNvPr id="69" name="Google Shape;69;p2"/>
            <p:cNvSpPr txBox="1"/>
            <p:nvPr/>
          </p:nvSpPr>
          <p:spPr>
            <a:xfrm>
              <a:off x="1448513" y="2031975"/>
              <a:ext cx="30000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600"/>
                </a:spcBef>
                <a:spcAft>
                  <a:spcPts val="600"/>
                </a:spcAft>
                <a:buClr>
                  <a:srgbClr val="000000"/>
                </a:buClr>
                <a:buSzPts val="600"/>
                <a:buFont typeface="Arial"/>
                <a:buNone/>
              </a:pPr>
              <a:r>
                <a:rPr lang="en" sz="600" b="0" i="0" u="sng" strike="noStrike" cap="none">
                  <a:solidFill>
                    <a:schemeClr val="hlink"/>
                  </a:solidFill>
                  <a:latin typeface="Arial"/>
                  <a:ea typeface="Arial"/>
                  <a:cs typeface="Arial"/>
                  <a:sym typeface="Arial"/>
                  <a:hlinkClick r:id="rId10"/>
                </a:rPr>
                <a:t>https://www.livingwatersmuseum.org/two-banks-of-a-river-the-indus-in-ladakh</a:t>
              </a:r>
              <a:r>
                <a:rPr lang="en" sz="600" b="0" i="0" u="none" strike="noStrike" cap="none">
                  <a:solidFill>
                    <a:schemeClr val="dk1"/>
                  </a:solidFill>
                  <a:latin typeface="Arial"/>
                  <a:ea typeface="Arial"/>
                  <a:cs typeface="Arial"/>
                  <a:sym typeface="Arial"/>
                </a:rPr>
                <a:t> </a:t>
              </a:r>
              <a:endParaRPr sz="600" b="0" i="0" u="none" strike="noStrike" cap="none">
                <a:solidFill>
                  <a:schemeClr val="dk1"/>
                </a:solidFill>
                <a:latin typeface="Arial"/>
                <a:ea typeface="Arial"/>
                <a:cs typeface="Arial"/>
                <a:sym typeface="Arial"/>
              </a:endParaRPr>
            </a:p>
          </p:txBody>
        </p:sp>
        <p:sp>
          <p:nvSpPr>
            <p:cNvPr id="70" name="Google Shape;70;p2"/>
            <p:cNvSpPr txBox="1"/>
            <p:nvPr/>
          </p:nvSpPr>
          <p:spPr>
            <a:xfrm>
              <a:off x="7375750" y="2003000"/>
              <a:ext cx="3468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CEE</a:t>
              </a:r>
              <a:endParaRPr sz="600" b="0" i="0" u="none" strike="noStrike" cap="none">
                <a:solidFill>
                  <a:srgbClr val="000000"/>
                </a:solidFill>
                <a:latin typeface="Arial"/>
                <a:ea typeface="Arial"/>
                <a:cs typeface="Arial"/>
                <a:sym typeface="Arial"/>
              </a:endParaRPr>
            </a:p>
          </p:txBody>
        </p:sp>
        <p:sp>
          <p:nvSpPr>
            <p:cNvPr id="71" name="Google Shape;71;p2"/>
            <p:cNvSpPr txBox="1"/>
            <p:nvPr/>
          </p:nvSpPr>
          <p:spPr>
            <a:xfrm>
              <a:off x="299925" y="4917200"/>
              <a:ext cx="3468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CEE</a:t>
              </a:r>
              <a:endParaRPr sz="600" b="0" i="0" u="none" strike="noStrike" cap="none">
                <a:solidFill>
                  <a:srgbClr val="000000"/>
                </a:solidFill>
                <a:latin typeface="Arial"/>
                <a:ea typeface="Arial"/>
                <a:cs typeface="Arial"/>
                <a:sym typeface="Arial"/>
              </a:endParaRPr>
            </a:p>
          </p:txBody>
        </p:sp>
        <p:sp>
          <p:nvSpPr>
            <p:cNvPr id="72" name="Google Shape;72;p2"/>
            <p:cNvSpPr txBox="1"/>
            <p:nvPr/>
          </p:nvSpPr>
          <p:spPr>
            <a:xfrm>
              <a:off x="2550450" y="4927200"/>
              <a:ext cx="30000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900"/>
                </a:spcBef>
                <a:spcAft>
                  <a:spcPts val="900"/>
                </a:spcAft>
                <a:buClr>
                  <a:srgbClr val="000000"/>
                </a:buClr>
                <a:buSzPts val="700"/>
                <a:buFont typeface="Arial"/>
                <a:buNone/>
              </a:pPr>
              <a:r>
                <a:rPr lang="en" sz="700" b="0" i="0" u="none" strike="noStrike" cap="none">
                  <a:solidFill>
                    <a:srgbClr val="202124"/>
                  </a:solidFill>
                  <a:highlight>
                    <a:srgbClr val="FFFFFF"/>
                  </a:highlight>
                  <a:latin typeface="Arial"/>
                  <a:ea typeface="Arial"/>
                  <a:cs typeface="Arial"/>
                  <a:sym typeface="Arial"/>
                </a:rPr>
                <a:t>Lynn Betts </a:t>
              </a:r>
              <a:r>
                <a:rPr lang="en" sz="700" b="0" i="0" u="sng" strike="noStrike" cap="none">
                  <a:solidFill>
                    <a:schemeClr val="hlink"/>
                  </a:solidFill>
                  <a:highlight>
                    <a:srgbClr val="FFFFFF"/>
                  </a:highlight>
                  <a:latin typeface="Arial"/>
                  <a:ea typeface="Arial"/>
                  <a:cs typeface="Arial"/>
                  <a:sym typeface="Arial"/>
                  <a:hlinkClick r:id="rId11"/>
                </a:rPr>
                <a:t>https://commons.wikimedia.org/w/index.php?curid=6303766</a:t>
              </a:r>
              <a:r>
                <a:rPr lang="en" sz="700" b="0" i="0" u="none" strike="noStrike" cap="none">
                  <a:solidFill>
                    <a:srgbClr val="202124"/>
                  </a:solidFill>
                  <a:highlight>
                    <a:srgbClr val="FFFFFF"/>
                  </a:highlight>
                  <a:latin typeface="Arial"/>
                  <a:ea typeface="Arial"/>
                  <a:cs typeface="Arial"/>
                  <a:sym typeface="Arial"/>
                </a:rPr>
                <a:t> </a:t>
              </a:r>
              <a:endParaRPr sz="700" b="0" i="0" u="none" strike="noStrike" cap="none">
                <a:solidFill>
                  <a:srgbClr val="202124"/>
                </a:solidFill>
                <a:highlight>
                  <a:srgbClr val="FFFFFF"/>
                </a:highlight>
                <a:latin typeface="Arial"/>
                <a:ea typeface="Arial"/>
                <a:cs typeface="Arial"/>
                <a:sym typeface="Arial"/>
              </a:endParaRPr>
            </a:p>
          </p:txBody>
        </p:sp>
        <p:sp>
          <p:nvSpPr>
            <p:cNvPr id="73" name="Google Shape;73;p2"/>
            <p:cNvSpPr txBox="1"/>
            <p:nvPr/>
          </p:nvSpPr>
          <p:spPr>
            <a:xfrm>
              <a:off x="6091700" y="4396675"/>
              <a:ext cx="30000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sng" strike="noStrike" cap="none">
                  <a:solidFill>
                    <a:schemeClr val="hlink"/>
                  </a:solidFill>
                  <a:latin typeface="Arial"/>
                  <a:ea typeface="Arial"/>
                  <a:cs typeface="Arial"/>
                  <a:sym typeface="Arial"/>
                  <a:hlinkClick r:id="rId12"/>
                </a:rPr>
                <a:t>https://gangaaction.org/actions/issues/industrial-waste-management/</a:t>
              </a:r>
              <a:r>
                <a:rPr lang="en" sz="700" b="0" i="0" u="none" strike="noStrike" cap="none">
                  <a:solidFill>
                    <a:schemeClr val="dk1"/>
                  </a:solidFill>
                  <a:latin typeface="Arial"/>
                  <a:ea typeface="Arial"/>
                  <a:cs typeface="Arial"/>
                  <a:sym typeface="Arial"/>
                </a:rPr>
                <a:t> </a:t>
              </a:r>
              <a:endParaRPr sz="700" b="0" i="0" u="none" strike="noStrike" cap="non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3"/>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3"/>
          <p:cNvSpPr txBox="1">
            <a:spLocks noGrp="1"/>
          </p:cNvSpPr>
          <p:nvPr>
            <p:ph type="title"/>
          </p:nvPr>
        </p:nvSpPr>
        <p:spPr>
          <a:xfrm>
            <a:off x="2521500" y="1184175"/>
            <a:ext cx="3940500" cy="21309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 sz="3500" b="1">
                <a:solidFill>
                  <a:srgbClr val="202124"/>
                </a:solidFill>
                <a:highlight>
                  <a:srgbClr val="FFFFFF"/>
                </a:highlight>
                <a:latin typeface="Roboto"/>
                <a:ea typeface="Roboto"/>
                <a:cs typeface="Roboto"/>
                <a:sym typeface="Roboto"/>
              </a:rPr>
              <a:t>What does wastewater contain?</a:t>
            </a:r>
            <a:endParaRPr sz="5100" b="1"/>
          </a:p>
        </p:txBody>
      </p:sp>
      <p:sp>
        <p:nvSpPr>
          <p:cNvPr id="80" name="Google Shape;80;p3"/>
          <p:cNvSpPr txBox="1"/>
          <p:nvPr/>
        </p:nvSpPr>
        <p:spPr>
          <a:xfrm>
            <a:off x="3549000" y="3971900"/>
            <a:ext cx="17331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List on blackboard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graphicFrame>
        <p:nvGraphicFramePr>
          <p:cNvPr id="85" name="Google Shape;85;p4"/>
          <p:cNvGraphicFramePr/>
          <p:nvPr/>
        </p:nvGraphicFramePr>
        <p:xfrm>
          <a:off x="1050600" y="1222725"/>
          <a:ext cx="7133100" cy="2875115"/>
        </p:xfrm>
        <a:graphic>
          <a:graphicData uri="http://schemas.openxmlformats.org/drawingml/2006/table">
            <a:tbl>
              <a:tblPr>
                <a:noFill/>
                <a:tableStyleId>{3D52332C-1F9E-4A5C-A9F2-023DAF88DC98}</a:tableStyleId>
              </a:tblPr>
              <a:tblGrid>
                <a:gridCol w="2949950">
                  <a:extLst>
                    <a:ext uri="{9D8B030D-6E8A-4147-A177-3AD203B41FA5}">
                      <a16:colId xmlns:a16="http://schemas.microsoft.com/office/drawing/2014/main" val="20000"/>
                    </a:ext>
                  </a:extLst>
                </a:gridCol>
                <a:gridCol w="4183150">
                  <a:extLst>
                    <a:ext uri="{9D8B030D-6E8A-4147-A177-3AD203B41FA5}">
                      <a16:colId xmlns:a16="http://schemas.microsoft.com/office/drawing/2014/main" val="20001"/>
                    </a:ext>
                  </a:extLst>
                </a:gridCol>
              </a:tblGrid>
              <a:tr h="241300">
                <a:tc>
                  <a:txBody>
                    <a:bodyPr/>
                    <a:lstStyle/>
                    <a:p>
                      <a:pPr marL="177800" marR="0" lvl="0" indent="0" algn="just" rtl="0">
                        <a:lnSpc>
                          <a:spcPct val="115000"/>
                        </a:lnSpc>
                        <a:spcBef>
                          <a:spcPts val="0"/>
                        </a:spcBef>
                        <a:spcAft>
                          <a:spcPts val="0"/>
                        </a:spcAft>
                        <a:buClr>
                          <a:srgbClr val="000000"/>
                        </a:buClr>
                        <a:buSzPts val="1900"/>
                        <a:buFont typeface="Arial"/>
                        <a:buNone/>
                      </a:pPr>
                      <a:r>
                        <a:rPr lang="en" sz="1900" b="1" u="none" strike="noStrike" cap="none">
                          <a:highlight>
                            <a:srgbClr val="FFFFFF"/>
                          </a:highlight>
                          <a:latin typeface="Calibri"/>
                          <a:ea typeface="Calibri"/>
                          <a:cs typeface="Calibri"/>
                          <a:sym typeface="Calibri"/>
                        </a:rPr>
                        <a:t>Activity</a:t>
                      </a:r>
                      <a:endParaRPr sz="1900" b="1" u="none" strike="noStrike" cap="none">
                        <a:highlight>
                          <a:srgbClr val="FFFFFF"/>
                        </a:highlight>
                        <a:latin typeface="Calibri"/>
                        <a:ea typeface="Calibri"/>
                        <a:cs typeface="Calibri"/>
                        <a:sym typeface="Calibri"/>
                      </a:endParaRPr>
                    </a:p>
                  </a:txBody>
                  <a:tcPr marL="63500" marR="63500" marT="63500" marB="63500">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152400" marR="0" lvl="0" indent="0" algn="just" rtl="0">
                        <a:lnSpc>
                          <a:spcPct val="115000"/>
                        </a:lnSpc>
                        <a:spcBef>
                          <a:spcPts val="0"/>
                        </a:spcBef>
                        <a:spcAft>
                          <a:spcPts val="0"/>
                        </a:spcAft>
                        <a:buClr>
                          <a:srgbClr val="000000"/>
                        </a:buClr>
                        <a:buSzPts val="1900"/>
                        <a:buFont typeface="Arial"/>
                        <a:buNone/>
                      </a:pPr>
                      <a:r>
                        <a:rPr lang="en" sz="1900" b="1" u="none" strike="noStrike" cap="none">
                          <a:highlight>
                            <a:srgbClr val="FFFFFF"/>
                          </a:highlight>
                          <a:latin typeface="Calibri"/>
                          <a:ea typeface="Calibri"/>
                          <a:cs typeface="Calibri"/>
                          <a:sym typeface="Calibri"/>
                        </a:rPr>
                        <a:t>Materials in the used water</a:t>
                      </a:r>
                      <a:endParaRPr sz="1900" b="1" u="none" strike="noStrike" cap="none">
                        <a:highlight>
                          <a:srgbClr val="FFFFFF"/>
                        </a:highlight>
                        <a:latin typeface="Calibri"/>
                        <a:ea typeface="Calibri"/>
                        <a:cs typeface="Calibri"/>
                        <a:sym typeface="Calibri"/>
                      </a:endParaRPr>
                    </a:p>
                  </a:txBody>
                  <a:tcPr marL="63500" marR="63500" marT="63500" marB="63500">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86325">
                <a:tc>
                  <a:txBody>
                    <a:bodyPr/>
                    <a:lstStyle/>
                    <a:p>
                      <a:pPr marL="342900" marR="0" lvl="0" indent="-228600" algn="just" rtl="0">
                        <a:lnSpc>
                          <a:spcPct val="100000"/>
                        </a:lnSpc>
                        <a:spcBef>
                          <a:spcPts val="0"/>
                        </a:spcBef>
                        <a:spcAft>
                          <a:spcPts val="0"/>
                        </a:spcAft>
                        <a:buClr>
                          <a:srgbClr val="000000"/>
                        </a:buClr>
                        <a:buSzPts val="1800"/>
                        <a:buFont typeface="Arial"/>
                        <a:buNone/>
                      </a:pPr>
                      <a:r>
                        <a:rPr lang="en" sz="1800" u="none" strike="noStrike" cap="none">
                          <a:highlight>
                            <a:srgbClr val="FFFFFF"/>
                          </a:highlight>
                          <a:latin typeface="Calibri"/>
                          <a:ea typeface="Calibri"/>
                          <a:cs typeface="Calibri"/>
                          <a:sym typeface="Calibri"/>
                        </a:rPr>
                        <a:t>1.</a:t>
                      </a:r>
                      <a:r>
                        <a:rPr lang="en" sz="1400" u="none" strike="noStrike" cap="none">
                          <a:highlight>
                            <a:srgbClr val="FFFFFF"/>
                          </a:highlight>
                          <a:latin typeface="Calibri"/>
                          <a:ea typeface="Calibri"/>
                          <a:cs typeface="Calibri"/>
                          <a:sym typeface="Calibri"/>
                        </a:rPr>
                        <a:t>   	</a:t>
                      </a:r>
                      <a:r>
                        <a:rPr lang="en" sz="1800" u="none" strike="noStrike" cap="none">
                          <a:highlight>
                            <a:srgbClr val="FFFFFF"/>
                          </a:highlight>
                          <a:latin typeface="Calibri"/>
                          <a:ea typeface="Calibri"/>
                          <a:cs typeface="Calibri"/>
                          <a:sym typeface="Calibri"/>
                        </a:rPr>
                        <a:t>Bath and toilet</a:t>
                      </a:r>
                      <a:endParaRPr sz="1800" u="none" strike="noStrike" cap="none">
                        <a:highlight>
                          <a:srgbClr val="FFFFFF"/>
                        </a:highlight>
                        <a:latin typeface="Calibri"/>
                        <a:ea typeface="Calibri"/>
                        <a:cs typeface="Calibri"/>
                        <a:sym typeface="Calibri"/>
                      </a:endParaRPr>
                    </a:p>
                  </a:txBody>
                  <a:tcPr marL="63500" marR="63500" marT="63500" marB="6350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228600" marR="0" lvl="0" indent="-228600" algn="just" rtl="0">
                        <a:lnSpc>
                          <a:spcPct val="100000"/>
                        </a:lnSpc>
                        <a:spcBef>
                          <a:spcPts val="0"/>
                        </a:spcBef>
                        <a:spcAft>
                          <a:spcPts val="0"/>
                        </a:spcAft>
                        <a:buClr>
                          <a:srgbClr val="000000"/>
                        </a:buClr>
                        <a:buSzPts val="1800"/>
                        <a:buFont typeface="Arial"/>
                        <a:buNone/>
                      </a:pPr>
                      <a:r>
                        <a:rPr lang="en" sz="1800" u="none" strike="noStrike" cap="none">
                          <a:highlight>
                            <a:srgbClr val="FFFFFF"/>
                          </a:highlight>
                          <a:latin typeface="Calibri"/>
                          <a:ea typeface="Calibri"/>
                          <a:cs typeface="Calibri"/>
                          <a:sym typeface="Calibri"/>
                        </a:rPr>
                        <a:t>A.</a:t>
                      </a:r>
                      <a:r>
                        <a:rPr lang="en" sz="1400" u="none" strike="noStrike" cap="none">
                          <a:highlight>
                            <a:srgbClr val="FFFFFF"/>
                          </a:highlight>
                          <a:latin typeface="Calibri"/>
                          <a:ea typeface="Calibri"/>
                          <a:cs typeface="Calibri"/>
                          <a:sym typeface="Calibri"/>
                        </a:rPr>
                        <a:t>      </a:t>
                      </a:r>
                      <a:r>
                        <a:rPr lang="en" sz="1800" u="none" strike="noStrike" cap="none">
                          <a:highlight>
                            <a:srgbClr val="FFFFFF"/>
                          </a:highlight>
                          <a:latin typeface="Calibri"/>
                          <a:ea typeface="Calibri"/>
                          <a:cs typeface="Calibri"/>
                          <a:sym typeface="Calibri"/>
                        </a:rPr>
                        <a:t>Detergents</a:t>
                      </a:r>
                      <a:endParaRPr sz="1800" u="none" strike="noStrike" cap="none">
                        <a:highlight>
                          <a:srgbClr val="FFFFFF"/>
                        </a:highlight>
                        <a:latin typeface="Calibri"/>
                        <a:ea typeface="Calibri"/>
                        <a:cs typeface="Calibri"/>
                        <a:sym typeface="Calibri"/>
                      </a:endParaRPr>
                    </a:p>
                  </a:txBody>
                  <a:tcPr marL="63500" marR="63500" marT="63500" marB="6350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586325">
                <a:tc>
                  <a:txBody>
                    <a:bodyPr/>
                    <a:lstStyle/>
                    <a:p>
                      <a:pPr marL="342900" marR="0" lvl="0" indent="-228600" algn="just" rtl="0">
                        <a:lnSpc>
                          <a:spcPct val="100000"/>
                        </a:lnSpc>
                        <a:spcBef>
                          <a:spcPts val="0"/>
                        </a:spcBef>
                        <a:spcAft>
                          <a:spcPts val="0"/>
                        </a:spcAft>
                        <a:buClr>
                          <a:srgbClr val="000000"/>
                        </a:buClr>
                        <a:buSzPts val="1800"/>
                        <a:buFont typeface="Arial"/>
                        <a:buNone/>
                      </a:pPr>
                      <a:r>
                        <a:rPr lang="en" sz="1800" u="none" strike="noStrike" cap="none">
                          <a:highlight>
                            <a:srgbClr val="FFFFFF"/>
                          </a:highlight>
                          <a:latin typeface="Calibri"/>
                          <a:ea typeface="Calibri"/>
                          <a:cs typeface="Calibri"/>
                          <a:sym typeface="Calibri"/>
                        </a:rPr>
                        <a:t>2.</a:t>
                      </a:r>
                      <a:r>
                        <a:rPr lang="en" sz="1400" u="none" strike="noStrike" cap="none">
                          <a:highlight>
                            <a:srgbClr val="FFFFFF"/>
                          </a:highlight>
                          <a:latin typeface="Calibri"/>
                          <a:ea typeface="Calibri"/>
                          <a:cs typeface="Calibri"/>
                          <a:sym typeface="Calibri"/>
                        </a:rPr>
                        <a:t>   	</a:t>
                      </a:r>
                      <a:r>
                        <a:rPr lang="en" sz="1800" u="none" strike="noStrike" cap="none">
                          <a:highlight>
                            <a:srgbClr val="FFFFFF"/>
                          </a:highlight>
                          <a:latin typeface="Calibri"/>
                          <a:ea typeface="Calibri"/>
                          <a:cs typeface="Calibri"/>
                          <a:sym typeface="Calibri"/>
                        </a:rPr>
                        <a:t>Runoff from fields </a:t>
                      </a:r>
                      <a:endParaRPr sz="1800" u="none" strike="noStrike" cap="none">
                        <a:highlight>
                          <a:srgbClr val="FFFFFF"/>
                        </a:highlight>
                        <a:latin typeface="Calibri"/>
                        <a:ea typeface="Calibri"/>
                        <a:cs typeface="Calibri"/>
                        <a:sym typeface="Calibri"/>
                      </a:endParaRPr>
                    </a:p>
                  </a:txBody>
                  <a:tcPr marL="63500" marR="63500" marT="63500" marB="6350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228600" marR="0" lvl="0" indent="-228600" algn="just" rtl="0">
                        <a:lnSpc>
                          <a:spcPct val="100000"/>
                        </a:lnSpc>
                        <a:spcBef>
                          <a:spcPts val="0"/>
                        </a:spcBef>
                        <a:spcAft>
                          <a:spcPts val="0"/>
                        </a:spcAft>
                        <a:buClr>
                          <a:srgbClr val="000000"/>
                        </a:buClr>
                        <a:buSzPts val="1800"/>
                        <a:buFont typeface="Arial"/>
                        <a:buNone/>
                      </a:pPr>
                      <a:r>
                        <a:rPr lang="en" sz="1800" u="none" strike="noStrike" cap="none">
                          <a:highlight>
                            <a:srgbClr val="FFFFFF"/>
                          </a:highlight>
                          <a:latin typeface="Calibri"/>
                          <a:ea typeface="Calibri"/>
                          <a:cs typeface="Calibri"/>
                          <a:sym typeface="Calibri"/>
                        </a:rPr>
                        <a:t>B.</a:t>
                      </a:r>
                      <a:r>
                        <a:rPr lang="en" sz="1400" u="none" strike="noStrike" cap="none">
                          <a:highlight>
                            <a:srgbClr val="FFFFFF"/>
                          </a:highlight>
                          <a:latin typeface="Calibri"/>
                          <a:ea typeface="Calibri"/>
                          <a:cs typeface="Calibri"/>
                          <a:sym typeface="Calibri"/>
                        </a:rPr>
                        <a:t>      </a:t>
                      </a:r>
                      <a:r>
                        <a:rPr lang="en" sz="1800" u="none" strike="noStrike" cap="none">
                          <a:highlight>
                            <a:srgbClr val="FFFFFF"/>
                          </a:highlight>
                          <a:latin typeface="Calibri"/>
                          <a:ea typeface="Calibri"/>
                          <a:cs typeface="Calibri"/>
                          <a:sym typeface="Calibri"/>
                        </a:rPr>
                        <a:t>Food scraps and dish washing soap</a:t>
                      </a:r>
                      <a:endParaRPr sz="1800" u="none" strike="noStrike" cap="none">
                        <a:highlight>
                          <a:srgbClr val="FFFFFF"/>
                        </a:highlight>
                        <a:latin typeface="Calibri"/>
                        <a:ea typeface="Calibri"/>
                        <a:cs typeface="Calibri"/>
                        <a:sym typeface="Calibri"/>
                      </a:endParaRPr>
                    </a:p>
                  </a:txBody>
                  <a:tcPr marL="63500" marR="63500" marT="63500" marB="6350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82600">
                <a:tc>
                  <a:txBody>
                    <a:bodyPr/>
                    <a:lstStyle/>
                    <a:p>
                      <a:pPr marL="342900" marR="0" lvl="0" indent="-228600" algn="just" rtl="0">
                        <a:lnSpc>
                          <a:spcPct val="100000"/>
                        </a:lnSpc>
                        <a:spcBef>
                          <a:spcPts val="0"/>
                        </a:spcBef>
                        <a:spcAft>
                          <a:spcPts val="0"/>
                        </a:spcAft>
                        <a:buClr>
                          <a:srgbClr val="000000"/>
                        </a:buClr>
                        <a:buSzPts val="1800"/>
                        <a:buFont typeface="Arial"/>
                        <a:buNone/>
                      </a:pPr>
                      <a:r>
                        <a:rPr lang="en" sz="1800" u="none" strike="noStrike" cap="none">
                          <a:highlight>
                            <a:srgbClr val="FFFFFF"/>
                          </a:highlight>
                          <a:latin typeface="Calibri"/>
                          <a:ea typeface="Calibri"/>
                          <a:cs typeface="Calibri"/>
                          <a:sym typeface="Calibri"/>
                        </a:rPr>
                        <a:t>3.</a:t>
                      </a:r>
                      <a:r>
                        <a:rPr lang="en" sz="1400" u="none" strike="noStrike" cap="none">
                          <a:highlight>
                            <a:srgbClr val="FFFFFF"/>
                          </a:highlight>
                          <a:latin typeface="Calibri"/>
                          <a:ea typeface="Calibri"/>
                          <a:cs typeface="Calibri"/>
                          <a:sym typeface="Calibri"/>
                        </a:rPr>
                        <a:t>   	</a:t>
                      </a:r>
                      <a:r>
                        <a:rPr lang="en" sz="1800" u="none" strike="noStrike" cap="none">
                          <a:highlight>
                            <a:srgbClr val="FFFFFF"/>
                          </a:highlight>
                          <a:latin typeface="Calibri"/>
                          <a:ea typeface="Calibri"/>
                          <a:cs typeface="Calibri"/>
                          <a:sym typeface="Calibri"/>
                        </a:rPr>
                        <a:t>Washing kitchen utensils</a:t>
                      </a:r>
                      <a:endParaRPr sz="1800" u="none" strike="noStrike" cap="none">
                        <a:highlight>
                          <a:srgbClr val="FFFFFF"/>
                        </a:highlight>
                        <a:latin typeface="Calibri"/>
                        <a:ea typeface="Calibri"/>
                        <a:cs typeface="Calibri"/>
                        <a:sym typeface="Calibri"/>
                      </a:endParaRPr>
                    </a:p>
                  </a:txBody>
                  <a:tcPr marL="63500" marR="63500" marT="63500" marB="6350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228600" marR="0" lvl="0" indent="-228600" algn="just" rtl="0">
                        <a:lnSpc>
                          <a:spcPct val="100000"/>
                        </a:lnSpc>
                        <a:spcBef>
                          <a:spcPts val="0"/>
                        </a:spcBef>
                        <a:spcAft>
                          <a:spcPts val="0"/>
                        </a:spcAft>
                        <a:buClr>
                          <a:srgbClr val="000000"/>
                        </a:buClr>
                        <a:buSzPts val="1800"/>
                        <a:buFont typeface="Arial"/>
                        <a:buNone/>
                      </a:pPr>
                      <a:r>
                        <a:rPr lang="en" sz="1800" u="none" strike="noStrike" cap="none">
                          <a:highlight>
                            <a:srgbClr val="FFFFFF"/>
                          </a:highlight>
                          <a:latin typeface="Calibri"/>
                          <a:ea typeface="Calibri"/>
                          <a:cs typeface="Calibri"/>
                          <a:sym typeface="Calibri"/>
                        </a:rPr>
                        <a:t>C.</a:t>
                      </a:r>
                      <a:r>
                        <a:rPr lang="en" sz="1400" u="none" strike="noStrike" cap="none">
                          <a:highlight>
                            <a:srgbClr val="FFFFFF"/>
                          </a:highlight>
                          <a:latin typeface="Calibri"/>
                          <a:ea typeface="Calibri"/>
                          <a:cs typeface="Calibri"/>
                          <a:sym typeface="Calibri"/>
                        </a:rPr>
                        <a:t>       </a:t>
                      </a:r>
                      <a:r>
                        <a:rPr lang="en" sz="1800" u="none" strike="noStrike" cap="none">
                          <a:highlight>
                            <a:srgbClr val="FFFFFF"/>
                          </a:highlight>
                          <a:latin typeface="Calibri"/>
                          <a:ea typeface="Calibri"/>
                          <a:cs typeface="Calibri"/>
                          <a:sym typeface="Calibri"/>
                        </a:rPr>
                        <a:t>Fertilizers and pesticides</a:t>
                      </a:r>
                      <a:endParaRPr sz="1800" u="none" strike="noStrike" cap="none">
                        <a:highlight>
                          <a:srgbClr val="FFFFFF"/>
                        </a:highlight>
                        <a:latin typeface="Calibri"/>
                        <a:ea typeface="Calibri"/>
                        <a:cs typeface="Calibri"/>
                        <a:sym typeface="Calibri"/>
                      </a:endParaRPr>
                    </a:p>
                  </a:txBody>
                  <a:tcPr marL="63500" marR="63500" marT="63500" marB="6350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86325">
                <a:tc>
                  <a:txBody>
                    <a:bodyPr/>
                    <a:lstStyle/>
                    <a:p>
                      <a:pPr marL="342900" marR="0" lvl="0" indent="-228600" algn="just" rtl="0">
                        <a:lnSpc>
                          <a:spcPct val="100000"/>
                        </a:lnSpc>
                        <a:spcBef>
                          <a:spcPts val="0"/>
                        </a:spcBef>
                        <a:spcAft>
                          <a:spcPts val="0"/>
                        </a:spcAft>
                        <a:buClr>
                          <a:srgbClr val="000000"/>
                        </a:buClr>
                        <a:buSzPts val="1800"/>
                        <a:buFont typeface="Arial"/>
                        <a:buNone/>
                      </a:pPr>
                      <a:r>
                        <a:rPr lang="en" sz="1800" u="none" strike="noStrike" cap="none">
                          <a:highlight>
                            <a:srgbClr val="FFFFFF"/>
                          </a:highlight>
                          <a:latin typeface="Calibri"/>
                          <a:ea typeface="Calibri"/>
                          <a:cs typeface="Calibri"/>
                          <a:sym typeface="Calibri"/>
                        </a:rPr>
                        <a:t>4.</a:t>
                      </a:r>
                      <a:r>
                        <a:rPr lang="en" sz="1400" u="none" strike="noStrike" cap="none">
                          <a:highlight>
                            <a:srgbClr val="FFFFFF"/>
                          </a:highlight>
                          <a:latin typeface="Calibri"/>
                          <a:ea typeface="Calibri"/>
                          <a:cs typeface="Calibri"/>
                          <a:sym typeface="Calibri"/>
                        </a:rPr>
                        <a:t>   	</a:t>
                      </a:r>
                      <a:r>
                        <a:rPr lang="en" sz="1800" u="none" strike="noStrike" cap="none">
                          <a:highlight>
                            <a:srgbClr val="FFFFFF"/>
                          </a:highlight>
                          <a:latin typeface="Calibri"/>
                          <a:ea typeface="Calibri"/>
                          <a:cs typeface="Calibri"/>
                          <a:sym typeface="Calibri"/>
                        </a:rPr>
                        <a:t>Washing clothes</a:t>
                      </a:r>
                      <a:endParaRPr sz="1800" u="none" strike="noStrike" cap="none">
                        <a:highlight>
                          <a:srgbClr val="FFFFFF"/>
                        </a:highlight>
                        <a:latin typeface="Calibri"/>
                        <a:ea typeface="Calibri"/>
                        <a:cs typeface="Calibri"/>
                        <a:sym typeface="Calibri"/>
                      </a:endParaRPr>
                    </a:p>
                  </a:txBody>
                  <a:tcPr marL="63500" marR="63500" marT="63500" marB="6350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228600" marR="0" lvl="0" indent="-228600" algn="just" rtl="0">
                        <a:lnSpc>
                          <a:spcPct val="100000"/>
                        </a:lnSpc>
                        <a:spcBef>
                          <a:spcPts val="0"/>
                        </a:spcBef>
                        <a:spcAft>
                          <a:spcPts val="0"/>
                        </a:spcAft>
                        <a:buClr>
                          <a:srgbClr val="000000"/>
                        </a:buClr>
                        <a:buSzPts val="1800"/>
                        <a:buFont typeface="Arial"/>
                        <a:buNone/>
                      </a:pPr>
                      <a:r>
                        <a:rPr lang="en" sz="1800" u="none" strike="noStrike" cap="none">
                          <a:highlight>
                            <a:srgbClr val="FFFFFF"/>
                          </a:highlight>
                          <a:latin typeface="Calibri"/>
                          <a:ea typeface="Calibri"/>
                          <a:cs typeface="Calibri"/>
                          <a:sym typeface="Calibri"/>
                        </a:rPr>
                        <a:t>D.</a:t>
                      </a:r>
                      <a:r>
                        <a:rPr lang="en" sz="1400" u="none" strike="noStrike" cap="none">
                          <a:highlight>
                            <a:srgbClr val="FFFFFF"/>
                          </a:highlight>
                          <a:latin typeface="Calibri"/>
                          <a:ea typeface="Calibri"/>
                          <a:cs typeface="Calibri"/>
                          <a:sym typeface="Calibri"/>
                        </a:rPr>
                        <a:t>      </a:t>
                      </a:r>
                      <a:r>
                        <a:rPr lang="en" sz="1800" u="none" strike="noStrike" cap="none">
                          <a:highlight>
                            <a:srgbClr val="FFFFFF"/>
                          </a:highlight>
                          <a:latin typeface="Calibri"/>
                          <a:ea typeface="Calibri"/>
                          <a:cs typeface="Calibri"/>
                          <a:sym typeface="Calibri"/>
                        </a:rPr>
                        <a:t>Body wastes and soap</a:t>
                      </a:r>
                      <a:endParaRPr sz="1800" u="none" strike="noStrike" cap="none">
                        <a:highlight>
                          <a:srgbClr val="FFFFFF"/>
                        </a:highlight>
                        <a:latin typeface="Calibri"/>
                        <a:ea typeface="Calibri"/>
                        <a:cs typeface="Calibri"/>
                        <a:sym typeface="Calibri"/>
                      </a:endParaRPr>
                    </a:p>
                  </a:txBody>
                  <a:tcPr marL="63500" marR="63500" marT="63500" marB="6350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86" name="Google Shape;86;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en" sz="2620" b="1"/>
              <a:t>Match the following</a:t>
            </a:r>
            <a:endParaRPr sz="2620" b="1"/>
          </a:p>
        </p:txBody>
      </p:sp>
      <p:sp>
        <p:nvSpPr>
          <p:cNvPr id="87" name="Google Shape;87;p4"/>
          <p:cNvSpPr txBox="1"/>
          <p:nvPr/>
        </p:nvSpPr>
        <p:spPr>
          <a:xfrm>
            <a:off x="1000550" y="4286250"/>
            <a:ext cx="7183200" cy="648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400"/>
              </a:spcBef>
              <a:spcAft>
                <a:spcPts val="1400"/>
              </a:spcAft>
              <a:buClr>
                <a:srgbClr val="000000"/>
              </a:buClr>
              <a:buSzPts val="1400"/>
              <a:buFont typeface="Arial"/>
              <a:buNone/>
            </a:pPr>
            <a:r>
              <a:rPr lang="en" sz="1400" b="0" i="0" u="none" strike="noStrike" cap="none">
                <a:solidFill>
                  <a:schemeClr val="dk1"/>
                </a:solidFill>
                <a:latin typeface="Arial"/>
                <a:ea typeface="Arial"/>
                <a:cs typeface="Arial"/>
                <a:sym typeface="Arial"/>
              </a:rPr>
              <a:t>Wastewater may contain oil, food waste, body wastes, detergents and cleaning agents, pharma products, industrial chemicals, agri-chemicals, trash/ debris, silt, etc</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g205744d6814_0_18"/>
          <p:cNvPicPr preferRelativeResize="0"/>
          <p:nvPr/>
        </p:nvPicPr>
        <p:blipFill rotWithShape="1">
          <a:blip r:embed="rId3">
            <a:alphaModFix/>
          </a:blip>
          <a:srcRect l="8243" t="9750" r="9152" b="30796"/>
          <a:stretch/>
        </p:blipFill>
        <p:spPr>
          <a:xfrm>
            <a:off x="2538550" y="196775"/>
            <a:ext cx="6541777" cy="4749950"/>
          </a:xfrm>
          <a:prstGeom prst="rect">
            <a:avLst/>
          </a:prstGeom>
          <a:noFill/>
          <a:ln w="9525" cap="flat" cmpd="sng">
            <a:solidFill>
              <a:srgbClr val="808080"/>
            </a:solidFill>
            <a:prstDash val="solid"/>
            <a:round/>
            <a:headEnd type="none" w="sm" len="sm"/>
            <a:tailEnd type="none" w="sm" len="sm"/>
          </a:ln>
        </p:spPr>
      </p:pic>
      <p:sp>
        <p:nvSpPr>
          <p:cNvPr id="93" name="Google Shape;93;g205744d6814_0_18"/>
          <p:cNvSpPr txBox="1"/>
          <p:nvPr/>
        </p:nvSpPr>
        <p:spPr>
          <a:xfrm>
            <a:off x="37650" y="4450450"/>
            <a:ext cx="2962800" cy="2923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700"/>
          </a:p>
        </p:txBody>
      </p:sp>
      <p:sp>
        <p:nvSpPr>
          <p:cNvPr id="94" name="Google Shape;94;g205744d6814_0_18"/>
          <p:cNvSpPr txBox="1"/>
          <p:nvPr/>
        </p:nvSpPr>
        <p:spPr>
          <a:xfrm>
            <a:off x="216275" y="310050"/>
            <a:ext cx="22236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t>Water use and return flow</a:t>
            </a:r>
            <a:endParaRPr sz="1900"/>
          </a:p>
        </p:txBody>
      </p:sp>
      <p:sp>
        <p:nvSpPr>
          <p:cNvPr id="3" name="TextBox 2">
            <a:extLst>
              <a:ext uri="{FF2B5EF4-FFF2-40B4-BE49-F238E27FC236}">
                <a16:creationId xmlns:a16="http://schemas.microsoft.com/office/drawing/2014/main" id="{E79628F6-78BF-9167-3F42-BD6BFFF90960}"/>
              </a:ext>
            </a:extLst>
          </p:cNvPr>
          <p:cNvSpPr txBox="1"/>
          <p:nvPr/>
        </p:nvSpPr>
        <p:spPr>
          <a:xfrm>
            <a:off x="37650" y="3963481"/>
            <a:ext cx="2500900" cy="1154162"/>
          </a:xfrm>
          <a:prstGeom prst="rect">
            <a:avLst/>
          </a:prstGeom>
          <a:noFill/>
        </p:spPr>
        <p:txBody>
          <a:bodyPr wrap="square">
            <a:spAutoFit/>
          </a:bodyPr>
          <a:lstStyle/>
          <a:p>
            <a:pPr algn="l"/>
            <a:r>
              <a:rPr lang="en-US" sz="800" i="0">
                <a:solidFill>
                  <a:srgbClr val="000000"/>
                </a:solidFill>
                <a:effectLst/>
                <a:latin typeface="+mn-lt"/>
              </a:rPr>
              <a:t>WATER CLASSROOMS</a:t>
            </a:r>
          </a:p>
          <a:p>
            <a:pPr algn="l"/>
            <a:r>
              <a:rPr lang="en-US" sz="800" i="0">
                <a:solidFill>
                  <a:srgbClr val="000000"/>
                </a:solidFill>
                <a:effectLst/>
                <a:latin typeface="+mn-lt"/>
              </a:rPr>
              <a:t>Reimagining Learning on Water</a:t>
            </a:r>
          </a:p>
          <a:p>
            <a:r>
              <a:rPr lang="en-GB" sz="800">
                <a:latin typeface="+mn-lt"/>
                <a:hlinkClick r:id="rId4"/>
              </a:rPr>
              <a:t>https://waterclassrooms.in/</a:t>
            </a:r>
            <a:endParaRPr lang="en-GB" sz="800">
              <a:latin typeface="+mn-lt"/>
            </a:endParaRPr>
          </a:p>
          <a:p>
            <a:endParaRPr lang="en-GB" sz="800">
              <a:latin typeface="+mn-lt"/>
            </a:endParaRPr>
          </a:p>
          <a:p>
            <a:pPr marL="0" lvl="0" indent="0" algn="l" rtl="0">
              <a:spcBef>
                <a:spcPts val="0"/>
              </a:spcBef>
              <a:spcAft>
                <a:spcPts val="0"/>
              </a:spcAft>
              <a:buNone/>
            </a:pPr>
            <a:r>
              <a:rPr lang="en-US" sz="700"/>
              <a:t>Image credits</a:t>
            </a:r>
          </a:p>
          <a:p>
            <a:pPr marL="0" lvl="0" indent="0" algn="l" rtl="0">
              <a:spcBef>
                <a:spcPts val="0"/>
              </a:spcBef>
              <a:spcAft>
                <a:spcPts val="0"/>
              </a:spcAft>
              <a:buNone/>
            </a:pPr>
            <a:r>
              <a:rPr lang="en-US" sz="700"/>
              <a:t>Drinking water treatment plant: Google and Mohit Patil</a:t>
            </a:r>
          </a:p>
          <a:p>
            <a:pPr marL="0" lvl="0" indent="0" algn="l" rtl="0">
              <a:spcBef>
                <a:spcPts val="0"/>
              </a:spcBef>
              <a:spcAft>
                <a:spcPts val="0"/>
              </a:spcAft>
              <a:buNone/>
            </a:pPr>
            <a:r>
              <a:rPr lang="en-US" sz="700"/>
              <a:t>Wastewater treatment plant: Pune Municipal Corporation</a:t>
            </a:r>
          </a:p>
          <a:p>
            <a:pPr marL="0" lvl="0" indent="0" algn="l" rtl="0">
              <a:spcBef>
                <a:spcPts val="0"/>
              </a:spcBef>
              <a:spcAft>
                <a:spcPts val="0"/>
              </a:spcAft>
              <a:buNone/>
            </a:pPr>
            <a:r>
              <a:rPr lang="en-US" sz="700"/>
              <a:t>All others: Sanskriti Menon</a:t>
            </a:r>
          </a:p>
          <a:p>
            <a:endParaRPr lang="en-GB" sz="800">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98"/>
        <p:cNvGrpSpPr/>
        <p:nvPr/>
      </p:nvGrpSpPr>
      <p:grpSpPr>
        <a:xfrm>
          <a:off x="0" y="0"/>
          <a:ext cx="0" cy="0"/>
          <a:chOff x="0" y="0"/>
          <a:chExt cx="0" cy="0"/>
        </a:xfrm>
      </p:grpSpPr>
      <p:sp>
        <p:nvSpPr>
          <p:cNvPr id="99" name="Google Shape;99;p5"/>
          <p:cNvSpPr txBox="1">
            <a:spLocks noGrp="1"/>
          </p:cNvSpPr>
          <p:nvPr>
            <p:ph type="title" idx="4294967295"/>
          </p:nvPr>
        </p:nvSpPr>
        <p:spPr>
          <a:xfrm>
            <a:off x="406350" y="2090350"/>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en" sz="2720" b="1"/>
              <a:t>Where does wastewater go?</a:t>
            </a:r>
            <a:endParaRPr sz="2720" b="1"/>
          </a:p>
        </p:txBody>
      </p:sp>
      <p:pic>
        <p:nvPicPr>
          <p:cNvPr id="100" name="Google Shape;100;p5"/>
          <p:cNvPicPr preferRelativeResize="0"/>
          <p:nvPr/>
        </p:nvPicPr>
        <p:blipFill rotWithShape="1">
          <a:blip r:embed="rId3">
            <a:alphaModFix/>
          </a:blip>
          <a:srcRect/>
          <a:stretch/>
        </p:blipFill>
        <p:spPr>
          <a:xfrm>
            <a:off x="685588" y="74104"/>
            <a:ext cx="7234332" cy="4838700"/>
          </a:xfrm>
          <a:prstGeom prst="rect">
            <a:avLst/>
          </a:prstGeom>
          <a:noFill/>
          <a:ln>
            <a:noFill/>
          </a:ln>
        </p:spPr>
      </p:pic>
      <p:sp>
        <p:nvSpPr>
          <p:cNvPr id="101" name="Google Shape;101;p5"/>
          <p:cNvSpPr txBox="1"/>
          <p:nvPr/>
        </p:nvSpPr>
        <p:spPr>
          <a:xfrm>
            <a:off x="0" y="4631450"/>
            <a:ext cx="25833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0" i="0" u="sng" strike="noStrike" cap="none">
                <a:solidFill>
                  <a:schemeClr val="hlink"/>
                </a:solidFill>
                <a:latin typeface="Arial"/>
                <a:ea typeface="Arial"/>
                <a:cs typeface="Arial"/>
                <a:sym typeface="Arial"/>
                <a:hlinkClick r:id="rId4"/>
              </a:rPr>
              <a:t>https://waterknowledge.colostate.edu/water-management-administration/water-uses/</a:t>
            </a:r>
            <a:r>
              <a:rPr lang="en" sz="800" b="0" i="0" u="none" strike="noStrike" cap="none">
                <a:solidFill>
                  <a:schemeClr val="dk1"/>
                </a:solidFill>
                <a:latin typeface="Arial"/>
                <a:ea typeface="Arial"/>
                <a:cs typeface="Arial"/>
                <a:sym typeface="Arial"/>
              </a:rPr>
              <a:t> </a:t>
            </a:r>
            <a:endParaRPr sz="100" b="0" i="0" u="none" strike="noStrike" cap="none">
              <a:solidFill>
                <a:srgbClr val="000000"/>
              </a:solidFill>
              <a:latin typeface="Arial"/>
              <a:ea typeface="Arial"/>
              <a:cs typeface="Arial"/>
              <a:sym typeface="Arial"/>
            </a:endParaRPr>
          </a:p>
        </p:txBody>
      </p:sp>
      <p:grpSp>
        <p:nvGrpSpPr>
          <p:cNvPr id="102" name="Google Shape;102;p5"/>
          <p:cNvGrpSpPr/>
          <p:nvPr/>
        </p:nvGrpSpPr>
        <p:grpSpPr>
          <a:xfrm>
            <a:off x="942695" y="3109415"/>
            <a:ext cx="5029012" cy="2072575"/>
            <a:chOff x="1199870" y="2909469"/>
            <a:chExt cx="5029012" cy="2318058"/>
          </a:xfrm>
        </p:grpSpPr>
        <p:sp>
          <p:nvSpPr>
            <p:cNvPr id="103" name="Google Shape;103;p5"/>
            <p:cNvSpPr/>
            <p:nvPr/>
          </p:nvSpPr>
          <p:spPr>
            <a:xfrm rot="-9939577" flipH="1">
              <a:off x="1265015" y="3497683"/>
              <a:ext cx="4893371" cy="1141630"/>
            </a:xfrm>
            <a:prstGeom prst="arc">
              <a:avLst>
                <a:gd name="adj1" fmla="val 10543077"/>
                <a:gd name="adj2" fmla="val 0"/>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0000"/>
                </a:highlight>
                <a:latin typeface="Arial"/>
                <a:ea typeface="Arial"/>
                <a:cs typeface="Arial"/>
                <a:sym typeface="Arial"/>
              </a:endParaRPr>
            </a:p>
          </p:txBody>
        </p:sp>
        <p:sp>
          <p:nvSpPr>
            <p:cNvPr id="104" name="Google Shape;104;p5"/>
            <p:cNvSpPr/>
            <p:nvPr/>
          </p:nvSpPr>
          <p:spPr>
            <a:xfrm rot="4725109">
              <a:off x="5962778" y="4605037"/>
              <a:ext cx="218395" cy="276524"/>
            </a:xfrm>
            <a:prstGeom prst="triangle">
              <a:avLst>
                <a:gd name="adj" fmla="val 50000"/>
              </a:avLst>
            </a:prstGeom>
            <a:solidFill>
              <a:srgbClr val="CC0000"/>
            </a:solid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0000"/>
                </a:highlight>
                <a:latin typeface="Arial"/>
                <a:ea typeface="Arial"/>
                <a:cs typeface="Arial"/>
                <a:sym typeface="Arial"/>
              </a:endParaRPr>
            </a:p>
          </p:txBody>
        </p:sp>
      </p:grpSp>
      <p:grpSp>
        <p:nvGrpSpPr>
          <p:cNvPr id="105" name="Google Shape;105;p5"/>
          <p:cNvGrpSpPr/>
          <p:nvPr/>
        </p:nvGrpSpPr>
        <p:grpSpPr>
          <a:xfrm>
            <a:off x="6355721" y="4362900"/>
            <a:ext cx="2457471" cy="751753"/>
            <a:chOff x="6355721" y="4362900"/>
            <a:chExt cx="2457471" cy="751753"/>
          </a:xfrm>
        </p:grpSpPr>
        <p:grpSp>
          <p:nvGrpSpPr>
            <p:cNvPr id="106" name="Google Shape;106;p5"/>
            <p:cNvGrpSpPr/>
            <p:nvPr/>
          </p:nvGrpSpPr>
          <p:grpSpPr>
            <a:xfrm>
              <a:off x="6355721" y="4430734"/>
              <a:ext cx="905855" cy="371179"/>
              <a:chOff x="8195894" y="2937925"/>
              <a:chExt cx="905855" cy="371179"/>
            </a:xfrm>
          </p:grpSpPr>
          <p:sp>
            <p:nvSpPr>
              <p:cNvPr id="107" name="Google Shape;107;p5"/>
              <p:cNvSpPr/>
              <p:nvPr/>
            </p:nvSpPr>
            <p:spPr>
              <a:xfrm rot="507567">
                <a:off x="8211114" y="2992100"/>
                <a:ext cx="755968" cy="262829"/>
              </a:xfrm>
              <a:prstGeom prst="arc">
                <a:avLst>
                  <a:gd name="adj1" fmla="val 10543077"/>
                  <a:gd name="adj2" fmla="val 0"/>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0000"/>
                  </a:highlight>
                  <a:latin typeface="Arial"/>
                  <a:ea typeface="Arial"/>
                  <a:cs typeface="Arial"/>
                  <a:sym typeface="Arial"/>
                </a:endParaRPr>
              </a:p>
            </p:txBody>
          </p:sp>
          <p:sp>
            <p:nvSpPr>
              <p:cNvPr id="108" name="Google Shape;108;p5"/>
              <p:cNvSpPr/>
              <p:nvPr/>
            </p:nvSpPr>
            <p:spPr>
              <a:xfrm rot="7443085" flipH="1">
                <a:off x="8928746" y="3105711"/>
                <a:ext cx="183889" cy="71393"/>
              </a:xfrm>
              <a:prstGeom prst="triangle">
                <a:avLst>
                  <a:gd name="adj" fmla="val 50000"/>
                </a:avLst>
              </a:prstGeom>
              <a:solidFill>
                <a:srgbClr val="CC0000"/>
              </a:solid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0000"/>
                  </a:highlight>
                  <a:latin typeface="Arial"/>
                  <a:ea typeface="Arial"/>
                  <a:cs typeface="Arial"/>
                  <a:sym typeface="Arial"/>
                </a:endParaRPr>
              </a:p>
            </p:txBody>
          </p:sp>
        </p:grpSp>
        <p:pic>
          <p:nvPicPr>
            <p:cNvPr id="109" name="Google Shape;109;p5"/>
            <p:cNvPicPr preferRelativeResize="0"/>
            <p:nvPr/>
          </p:nvPicPr>
          <p:blipFill rotWithShape="1">
            <a:blip r:embed="rId5">
              <a:alphaModFix/>
            </a:blip>
            <a:srcRect/>
            <a:stretch/>
          </p:blipFill>
          <p:spPr>
            <a:xfrm>
              <a:off x="7137749" y="4362900"/>
              <a:ext cx="1675443" cy="751753"/>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10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fade">
                                      <p:cBhvr>
                                        <p:cTn id="12" dur="1000"/>
                                        <p:tgtEl>
                                          <p:spTgt spid="102"/>
                                        </p:tgtEl>
                                      </p:cBhvr>
                                    </p:animEffect>
                                  </p:childTnLst>
                                </p:cTn>
                              </p:par>
                              <p:par>
                                <p:cTn id="13" presetID="10" presetClass="entr" presetSubtype="0"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fade">
                                      <p:cBhvr>
                                        <p:cTn id="15" dur="1000"/>
                                        <p:tgtEl>
                                          <p:spTgt spid="10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6"/>
          <p:cNvSpPr txBox="1">
            <a:spLocks noGrp="1"/>
          </p:cNvSpPr>
          <p:nvPr>
            <p:ph type="title"/>
          </p:nvPr>
        </p:nvSpPr>
        <p:spPr>
          <a:xfrm>
            <a:off x="311700" y="216425"/>
            <a:ext cx="8520600" cy="5391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72839"/>
              <a:buNone/>
            </a:pPr>
            <a:r>
              <a:rPr lang="en" b="1"/>
              <a:t>What happens if wastewater is not treated?</a:t>
            </a:r>
            <a:endParaRPr sz="1800" b="1"/>
          </a:p>
        </p:txBody>
      </p:sp>
      <p:pic>
        <p:nvPicPr>
          <p:cNvPr id="115" name="Google Shape;115;p6"/>
          <p:cNvPicPr preferRelativeResize="0"/>
          <p:nvPr/>
        </p:nvPicPr>
        <p:blipFill rotWithShape="1">
          <a:blip r:embed="rId3">
            <a:alphaModFix/>
          </a:blip>
          <a:srcRect/>
          <a:stretch/>
        </p:blipFill>
        <p:spPr>
          <a:xfrm>
            <a:off x="855075" y="1649450"/>
            <a:ext cx="3635826" cy="2726301"/>
          </a:xfrm>
          <a:prstGeom prst="rect">
            <a:avLst/>
          </a:prstGeom>
          <a:noFill/>
          <a:ln>
            <a:noFill/>
          </a:ln>
        </p:spPr>
      </p:pic>
      <p:pic>
        <p:nvPicPr>
          <p:cNvPr id="116" name="Google Shape;116;p6"/>
          <p:cNvPicPr preferRelativeResize="0"/>
          <p:nvPr/>
        </p:nvPicPr>
        <p:blipFill rotWithShape="1">
          <a:blip r:embed="rId4">
            <a:alphaModFix/>
          </a:blip>
          <a:srcRect/>
          <a:stretch/>
        </p:blipFill>
        <p:spPr>
          <a:xfrm>
            <a:off x="4575825" y="1649450"/>
            <a:ext cx="3635838" cy="2726301"/>
          </a:xfrm>
          <a:prstGeom prst="rect">
            <a:avLst/>
          </a:prstGeom>
          <a:noFill/>
          <a:ln>
            <a:noFill/>
          </a:ln>
        </p:spPr>
      </p:pic>
      <p:sp>
        <p:nvSpPr>
          <p:cNvPr id="117" name="Google Shape;117;p6"/>
          <p:cNvSpPr txBox="1"/>
          <p:nvPr/>
        </p:nvSpPr>
        <p:spPr>
          <a:xfrm rot="-5400000">
            <a:off x="353475" y="3877150"/>
            <a:ext cx="8571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t>Sanskriti Menon</a:t>
            </a:r>
            <a:endParaRPr sz="700"/>
          </a:p>
        </p:txBody>
      </p:sp>
      <p:sp>
        <p:nvSpPr>
          <p:cNvPr id="118" name="Google Shape;118;p6"/>
          <p:cNvSpPr txBox="1"/>
          <p:nvPr/>
        </p:nvSpPr>
        <p:spPr>
          <a:xfrm rot="-5400000">
            <a:off x="7859250" y="3879850"/>
            <a:ext cx="8571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t>Sanskriti Menon</a:t>
            </a:r>
            <a:endParaRPr sz="700"/>
          </a:p>
        </p:txBody>
      </p:sp>
      <p:sp>
        <p:nvSpPr>
          <p:cNvPr id="119" name="Google Shape;119;p6"/>
          <p:cNvSpPr txBox="1"/>
          <p:nvPr/>
        </p:nvSpPr>
        <p:spPr>
          <a:xfrm>
            <a:off x="807225" y="860300"/>
            <a:ext cx="74235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rPr>
              <a:t>Untreated sewage often causes rapid growth of water hyacinth, an invasive plant, which cover the water surface, reduces oxygen in the water, and prevents other native species to thrive. Mosquitoes however find it a great habitat. Studies show that hyacinth can be used for sewage treatment with proper management.</a:t>
            </a:r>
            <a:endParaRPr sz="1200"/>
          </a:p>
        </p:txBody>
      </p:sp>
      <p:sp>
        <p:nvSpPr>
          <p:cNvPr id="120" name="Google Shape;120;p6"/>
          <p:cNvSpPr txBox="1"/>
          <p:nvPr/>
        </p:nvSpPr>
        <p:spPr>
          <a:xfrm>
            <a:off x="2971800" y="4543425"/>
            <a:ext cx="38586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rPr>
              <a:t>Hyacinth in Pashan Lake and the Mula River</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childTnLst>
                                </p:cTn>
                              </p:par>
                              <p:par>
                                <p:cTn id="8" presetID="10" presetClass="entr" presetSubtype="0" fill="hold"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24"/>
        <p:cNvGrpSpPr/>
        <p:nvPr/>
      </p:nvGrpSpPr>
      <p:grpSpPr>
        <a:xfrm>
          <a:off x="0" y="0"/>
          <a:ext cx="0" cy="0"/>
          <a:chOff x="0" y="0"/>
          <a:chExt cx="0" cy="0"/>
        </a:xfrm>
      </p:grpSpPr>
      <p:pic>
        <p:nvPicPr>
          <p:cNvPr id="125" name="Google Shape;125;p7"/>
          <p:cNvPicPr preferRelativeResize="0"/>
          <p:nvPr/>
        </p:nvPicPr>
        <p:blipFill rotWithShape="1">
          <a:blip r:embed="rId3">
            <a:alphaModFix/>
          </a:blip>
          <a:srcRect/>
          <a:stretch/>
        </p:blipFill>
        <p:spPr>
          <a:xfrm>
            <a:off x="3818600" y="173750"/>
            <a:ext cx="5009676" cy="4795999"/>
          </a:xfrm>
          <a:prstGeom prst="rect">
            <a:avLst/>
          </a:prstGeom>
          <a:noFill/>
          <a:ln>
            <a:noFill/>
          </a:ln>
        </p:spPr>
      </p:pic>
      <p:sp>
        <p:nvSpPr>
          <p:cNvPr id="126" name="Google Shape;126;p7"/>
          <p:cNvSpPr txBox="1"/>
          <p:nvPr/>
        </p:nvSpPr>
        <p:spPr>
          <a:xfrm>
            <a:off x="358725" y="4152725"/>
            <a:ext cx="2674500" cy="692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sng" strike="noStrike" cap="none">
                <a:solidFill>
                  <a:srgbClr val="CCCCCC"/>
                </a:solidFill>
                <a:latin typeface="Arial"/>
                <a:ea typeface="Arial"/>
                <a:cs typeface="Arial"/>
                <a:sym typeface="Arial"/>
                <a:hlinkClick r:id="rId4">
                  <a:extLst>
                    <a:ext uri="{A12FA001-AC4F-418D-AE19-62706E023703}">
                      <ahyp:hlinkClr xmlns:ahyp="http://schemas.microsoft.com/office/drawing/2018/hyperlinkcolor" val="tx"/>
                    </a:ext>
                  </a:extLst>
                </a:hlinkClick>
              </a:rPr>
              <a:t>How fresh water fish species in Pune rivers are being ‘murdered’ by effluents - Hindustan Times</a:t>
            </a:r>
            <a:r>
              <a:rPr lang="en" sz="1100" b="0" i="0" u="none" strike="noStrike" cap="none">
                <a:solidFill>
                  <a:srgbClr val="CCCCCC"/>
                </a:solidFill>
                <a:latin typeface="Arial"/>
                <a:ea typeface="Arial"/>
                <a:cs typeface="Arial"/>
                <a:sym typeface="Arial"/>
              </a:rPr>
              <a:t> </a:t>
            </a:r>
            <a:endParaRPr sz="100" b="0" i="0" u="none" strike="noStrike" cap="none">
              <a:solidFill>
                <a:srgbClr val="CCCCCC"/>
              </a:solidFill>
              <a:latin typeface="Arial"/>
              <a:ea typeface="Arial"/>
              <a:cs typeface="Arial"/>
              <a:sym typeface="Arial"/>
            </a:endParaRPr>
          </a:p>
        </p:txBody>
      </p:sp>
      <p:pic>
        <p:nvPicPr>
          <p:cNvPr id="127" name="Google Shape;127;p7"/>
          <p:cNvPicPr preferRelativeResize="0"/>
          <p:nvPr/>
        </p:nvPicPr>
        <p:blipFill rotWithShape="1">
          <a:blip r:embed="rId5">
            <a:alphaModFix/>
          </a:blip>
          <a:srcRect/>
          <a:stretch/>
        </p:blipFill>
        <p:spPr>
          <a:xfrm>
            <a:off x="157625" y="635676"/>
            <a:ext cx="3229076" cy="1176450"/>
          </a:xfrm>
          <a:prstGeom prst="rect">
            <a:avLst/>
          </a:prstGeom>
          <a:noFill/>
          <a:ln>
            <a:noFill/>
          </a:ln>
        </p:spPr>
      </p:pic>
      <p:sp>
        <p:nvSpPr>
          <p:cNvPr id="128" name="Google Shape;128;p7"/>
          <p:cNvSpPr txBox="1"/>
          <p:nvPr/>
        </p:nvSpPr>
        <p:spPr>
          <a:xfrm>
            <a:off x="503163" y="1854400"/>
            <a:ext cx="23856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CCCCCC"/>
                </a:solidFill>
                <a:latin typeface="Arial"/>
                <a:ea typeface="Arial"/>
                <a:cs typeface="Arial"/>
                <a:sym typeface="Arial"/>
              </a:rPr>
              <a:t>Derek D’Souza</a:t>
            </a:r>
            <a:endParaRPr sz="1000" b="0" i="0" u="none" strike="noStrike" cap="none">
              <a:solidFill>
                <a:srgbClr val="CCCCCC"/>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CCCCCC"/>
                </a:solidFill>
                <a:latin typeface="Arial"/>
                <a:ea typeface="Arial"/>
                <a:cs typeface="Arial"/>
                <a:sym typeface="Arial"/>
              </a:rPr>
              <a:t>https://wasiindia.com/the-mahseer/</a:t>
            </a:r>
            <a:endParaRPr sz="1000" b="0" i="0" u="none" strike="noStrike" cap="none">
              <a:solidFill>
                <a:srgbClr val="CCCCCC"/>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2124"/>
        </a:solidFill>
        <a:effectLst/>
      </p:bgPr>
    </p:bg>
    <p:spTree>
      <p:nvGrpSpPr>
        <p:cNvPr id="1" name="Shape 132"/>
        <p:cNvGrpSpPr/>
        <p:nvPr/>
      </p:nvGrpSpPr>
      <p:grpSpPr>
        <a:xfrm>
          <a:off x="0" y="0"/>
          <a:ext cx="0" cy="0"/>
          <a:chOff x="0" y="0"/>
          <a:chExt cx="0" cy="0"/>
        </a:xfrm>
      </p:grpSpPr>
      <p:pic>
        <p:nvPicPr>
          <p:cNvPr id="133" name="Google Shape;133;p8"/>
          <p:cNvPicPr preferRelativeResize="0"/>
          <p:nvPr/>
        </p:nvPicPr>
        <p:blipFill rotWithShape="1">
          <a:blip r:embed="rId3">
            <a:alphaModFix/>
          </a:blip>
          <a:srcRect/>
          <a:stretch/>
        </p:blipFill>
        <p:spPr>
          <a:xfrm>
            <a:off x="5501900" y="152400"/>
            <a:ext cx="3615805" cy="4838701"/>
          </a:xfrm>
          <a:prstGeom prst="rect">
            <a:avLst/>
          </a:prstGeom>
          <a:noFill/>
          <a:ln>
            <a:noFill/>
          </a:ln>
        </p:spPr>
      </p:pic>
      <p:pic>
        <p:nvPicPr>
          <p:cNvPr id="134" name="Google Shape;134;p8"/>
          <p:cNvPicPr preferRelativeResize="0"/>
          <p:nvPr/>
        </p:nvPicPr>
        <p:blipFill rotWithShape="1">
          <a:blip r:embed="rId4">
            <a:alphaModFix/>
          </a:blip>
          <a:srcRect/>
          <a:stretch/>
        </p:blipFill>
        <p:spPr>
          <a:xfrm>
            <a:off x="1828800" y="152400"/>
            <a:ext cx="3615805" cy="4838701"/>
          </a:xfrm>
          <a:prstGeom prst="rect">
            <a:avLst/>
          </a:prstGeom>
          <a:noFill/>
          <a:ln>
            <a:noFill/>
          </a:ln>
        </p:spPr>
      </p:pic>
      <p:pic>
        <p:nvPicPr>
          <p:cNvPr id="135" name="Google Shape;135;p8"/>
          <p:cNvPicPr preferRelativeResize="0"/>
          <p:nvPr/>
        </p:nvPicPr>
        <p:blipFill rotWithShape="1">
          <a:blip r:embed="rId5">
            <a:alphaModFix/>
          </a:blip>
          <a:srcRect/>
          <a:stretch/>
        </p:blipFill>
        <p:spPr>
          <a:xfrm>
            <a:off x="152400" y="152400"/>
            <a:ext cx="1600201" cy="2141402"/>
          </a:xfrm>
          <a:prstGeom prst="rect">
            <a:avLst/>
          </a:prstGeom>
          <a:noFill/>
          <a:ln>
            <a:noFill/>
          </a:ln>
        </p:spPr>
      </p:pic>
      <p:sp>
        <p:nvSpPr>
          <p:cNvPr id="136" name="Google Shape;136;p8"/>
          <p:cNvSpPr txBox="1"/>
          <p:nvPr/>
        </p:nvSpPr>
        <p:spPr>
          <a:xfrm>
            <a:off x="49279" y="2496800"/>
            <a:ext cx="17394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800" b="1" i="1">
                <a:solidFill>
                  <a:srgbClr val="D4CEBE"/>
                </a:solidFill>
              </a:rPr>
              <a:t>On the Fishes of the Dukhun</a:t>
            </a:r>
            <a:endParaRPr sz="800" b="1" i="1">
              <a:solidFill>
                <a:srgbClr val="D4CEBE"/>
              </a:solidFill>
            </a:endParaRPr>
          </a:p>
          <a:p>
            <a:pPr marL="0" lvl="0" indent="0" algn="l" rtl="0">
              <a:spcBef>
                <a:spcPts val="0"/>
              </a:spcBef>
              <a:spcAft>
                <a:spcPts val="0"/>
              </a:spcAft>
              <a:buClr>
                <a:schemeClr val="dk1"/>
              </a:buClr>
              <a:buSzPts val="1100"/>
              <a:buFont typeface="Arial"/>
              <a:buNone/>
            </a:pPr>
            <a:r>
              <a:rPr lang="en" sz="800">
                <a:solidFill>
                  <a:srgbClr val="D4CEBE"/>
                </a:solidFill>
              </a:rPr>
              <a:t>By Lieut Col W H Sykes, FRS &amp; C</a:t>
            </a:r>
            <a:endParaRPr sz="800">
              <a:solidFill>
                <a:srgbClr val="D4CEBE"/>
              </a:solidFill>
            </a:endParaRPr>
          </a:p>
          <a:p>
            <a:pPr marL="0" lvl="0" indent="0" algn="l" rtl="0">
              <a:spcBef>
                <a:spcPts val="0"/>
              </a:spcBef>
              <a:spcAft>
                <a:spcPts val="0"/>
              </a:spcAft>
              <a:buNone/>
            </a:pPr>
            <a:endParaRPr sz="800">
              <a:solidFill>
                <a:srgbClr val="D4CEBE"/>
              </a:solidFill>
            </a:endParaRPr>
          </a:p>
          <a:p>
            <a:pPr marL="0" lvl="0" indent="0" algn="l" rtl="0">
              <a:spcBef>
                <a:spcPts val="0"/>
              </a:spcBef>
              <a:spcAft>
                <a:spcPts val="0"/>
              </a:spcAft>
              <a:buNone/>
            </a:pPr>
            <a:endParaRPr sz="800" b="1">
              <a:solidFill>
                <a:srgbClr val="D4CEBE"/>
              </a:solidFill>
            </a:endParaRPr>
          </a:p>
          <a:p>
            <a:pPr marL="0" lvl="0" indent="0" algn="l" rtl="0">
              <a:spcBef>
                <a:spcPts val="0"/>
              </a:spcBef>
              <a:spcAft>
                <a:spcPts val="0"/>
              </a:spcAft>
              <a:buNone/>
            </a:pPr>
            <a:r>
              <a:rPr lang="en" sz="800">
                <a:solidFill>
                  <a:srgbClr val="D4CEBE"/>
                </a:solidFill>
              </a:rPr>
              <a:t>From</a:t>
            </a:r>
            <a:endParaRPr sz="800">
              <a:solidFill>
                <a:srgbClr val="D4CEBE"/>
              </a:solidFill>
            </a:endParaRPr>
          </a:p>
          <a:p>
            <a:pPr marL="0" lvl="0" indent="0" algn="l" rtl="0">
              <a:spcBef>
                <a:spcPts val="0"/>
              </a:spcBef>
              <a:spcAft>
                <a:spcPts val="0"/>
              </a:spcAft>
              <a:buNone/>
            </a:pPr>
            <a:r>
              <a:rPr lang="en" sz="800">
                <a:solidFill>
                  <a:srgbClr val="D4CEBE"/>
                </a:solidFill>
              </a:rPr>
              <a:t>Biodiversity Heritage Library</a:t>
            </a:r>
            <a:endParaRPr sz="800">
              <a:solidFill>
                <a:srgbClr val="D4CEBE"/>
              </a:solidFill>
            </a:endParaRPr>
          </a:p>
          <a:p>
            <a:pPr marL="0" lvl="0" indent="0" algn="l" rtl="0">
              <a:spcBef>
                <a:spcPts val="0"/>
              </a:spcBef>
              <a:spcAft>
                <a:spcPts val="0"/>
              </a:spcAft>
              <a:buNone/>
            </a:pPr>
            <a:endParaRPr sz="800">
              <a:solidFill>
                <a:srgbClr val="D4CEBE"/>
              </a:solidFill>
            </a:endParaRPr>
          </a:p>
          <a:p>
            <a:pPr marL="0" lvl="0" indent="0" algn="l" rtl="0">
              <a:spcBef>
                <a:spcPts val="0"/>
              </a:spcBef>
              <a:spcAft>
                <a:spcPts val="0"/>
              </a:spcAft>
              <a:buClr>
                <a:schemeClr val="dk1"/>
              </a:buClr>
              <a:buSzPts val="1100"/>
              <a:buFont typeface="Arial"/>
              <a:buNone/>
            </a:pPr>
            <a:r>
              <a:rPr lang="en" sz="800">
                <a:solidFill>
                  <a:srgbClr val="D4CEBE"/>
                </a:solidFill>
              </a:rPr>
              <a:t>Contributed by the Natural History Museum Library, London</a:t>
            </a:r>
            <a:endParaRPr sz="800">
              <a:solidFill>
                <a:srgbClr val="D4CEBE"/>
              </a:solidFill>
            </a:endParaRPr>
          </a:p>
          <a:p>
            <a:pPr marL="0" lvl="0" indent="0" algn="l" rtl="0">
              <a:spcBef>
                <a:spcPts val="0"/>
              </a:spcBef>
              <a:spcAft>
                <a:spcPts val="0"/>
              </a:spcAft>
              <a:buNone/>
            </a:pPr>
            <a:endParaRPr sz="800">
              <a:solidFill>
                <a:srgbClr val="D4CEBE"/>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9"/>
          <p:cNvSpPr txBox="1"/>
          <p:nvPr/>
        </p:nvSpPr>
        <p:spPr>
          <a:xfrm>
            <a:off x="303025" y="3982800"/>
            <a:ext cx="25998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sng" strike="noStrike" cap="none">
                <a:solidFill>
                  <a:schemeClr val="hlink"/>
                </a:solidFill>
                <a:latin typeface="Arial"/>
                <a:ea typeface="Arial"/>
                <a:cs typeface="Arial"/>
                <a:sym typeface="Arial"/>
                <a:hlinkClick r:id="rId3"/>
              </a:rPr>
              <a:t>Pune: Water Borne Epidemics In Khadakwasla Dam Chain, Bacteria Has Increased 150 Times In 15 Years</a:t>
            </a:r>
            <a:r>
              <a:rPr lang="en" sz="1000" b="0" i="0" u="none" strike="noStrike" cap="none">
                <a:solidFill>
                  <a:schemeClr val="dk1"/>
                </a:solidFill>
                <a:latin typeface="Arial"/>
                <a:ea typeface="Arial"/>
                <a:cs typeface="Arial"/>
                <a:sym typeface="Arial"/>
              </a:rPr>
              <a:t> </a:t>
            </a:r>
            <a:endParaRPr sz="100" b="0" i="0" u="none" strike="noStrike" cap="none">
              <a:solidFill>
                <a:srgbClr val="000000"/>
              </a:solidFill>
              <a:latin typeface="Arial"/>
              <a:ea typeface="Arial"/>
              <a:cs typeface="Arial"/>
              <a:sym typeface="Arial"/>
            </a:endParaRPr>
          </a:p>
        </p:txBody>
      </p:sp>
      <p:grpSp>
        <p:nvGrpSpPr>
          <p:cNvPr id="142" name="Google Shape;142;p9"/>
          <p:cNvGrpSpPr/>
          <p:nvPr/>
        </p:nvGrpSpPr>
        <p:grpSpPr>
          <a:xfrm>
            <a:off x="3058025" y="7875"/>
            <a:ext cx="6085800" cy="5143500"/>
            <a:chOff x="3058025" y="7875"/>
            <a:chExt cx="6085800" cy="5143500"/>
          </a:xfrm>
        </p:grpSpPr>
        <p:sp>
          <p:nvSpPr>
            <p:cNvPr id="143" name="Google Shape;143;p9"/>
            <p:cNvSpPr/>
            <p:nvPr/>
          </p:nvSpPr>
          <p:spPr>
            <a:xfrm>
              <a:off x="3058025" y="7875"/>
              <a:ext cx="6085800" cy="5143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9"/>
            <p:cNvSpPr txBox="1"/>
            <p:nvPr/>
          </p:nvSpPr>
          <p:spPr>
            <a:xfrm>
              <a:off x="4819800" y="4763750"/>
              <a:ext cx="3070200" cy="21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
                <a:buFont typeface="Arial"/>
                <a:buNone/>
              </a:pPr>
              <a:endParaRPr sz="100" b="0" i="0" u="none" strike="noStrike" cap="none">
                <a:solidFill>
                  <a:srgbClr val="000000"/>
                </a:solidFill>
                <a:latin typeface="Arial"/>
                <a:ea typeface="Arial"/>
                <a:cs typeface="Arial"/>
                <a:sym typeface="Arial"/>
              </a:endParaRPr>
            </a:p>
          </p:txBody>
        </p:sp>
        <p:sp>
          <p:nvSpPr>
            <p:cNvPr id="145" name="Google Shape;145;p9"/>
            <p:cNvSpPr txBox="1"/>
            <p:nvPr/>
          </p:nvSpPr>
          <p:spPr>
            <a:xfrm>
              <a:off x="3739475" y="4102146"/>
              <a:ext cx="47229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2800"/>
                </a:spcBef>
                <a:spcAft>
                  <a:spcPts val="2800"/>
                </a:spcAft>
                <a:buClr>
                  <a:srgbClr val="000000"/>
                </a:buClr>
                <a:buSzPts val="1000"/>
                <a:buFont typeface="Arial"/>
                <a:buNone/>
              </a:pPr>
              <a:r>
                <a:rPr lang="en" sz="1000" b="1" i="0" u="none" strike="noStrike" cap="none">
                  <a:solidFill>
                    <a:schemeClr val="dk1"/>
                  </a:solidFill>
                  <a:latin typeface="Arial"/>
                  <a:ea typeface="Arial"/>
                  <a:cs typeface="Arial"/>
                  <a:sym typeface="Arial"/>
                </a:rPr>
                <a:t>Cholera outbreaks (n = 565) by state and union territories, India, 2011–2020</a:t>
              </a:r>
              <a:endParaRPr sz="1000" b="1" i="0" u="none" strike="noStrike" cap="none">
                <a:solidFill>
                  <a:schemeClr val="dk1"/>
                </a:solidFill>
                <a:latin typeface="Arial"/>
                <a:ea typeface="Arial"/>
                <a:cs typeface="Arial"/>
                <a:sym typeface="Arial"/>
              </a:endParaRPr>
            </a:p>
          </p:txBody>
        </p:sp>
        <p:pic>
          <p:nvPicPr>
            <p:cNvPr id="146" name="Google Shape;146;p9"/>
            <p:cNvPicPr preferRelativeResize="0"/>
            <p:nvPr/>
          </p:nvPicPr>
          <p:blipFill rotWithShape="1">
            <a:blip r:embed="rId4">
              <a:alphaModFix/>
            </a:blip>
            <a:srcRect/>
            <a:stretch/>
          </p:blipFill>
          <p:spPr>
            <a:xfrm>
              <a:off x="4627925" y="1297900"/>
              <a:ext cx="3070198" cy="3031226"/>
            </a:xfrm>
            <a:prstGeom prst="rect">
              <a:avLst/>
            </a:prstGeom>
            <a:noFill/>
            <a:ln>
              <a:noFill/>
            </a:ln>
          </p:spPr>
        </p:pic>
        <p:sp>
          <p:nvSpPr>
            <p:cNvPr id="147" name="Google Shape;147;p9"/>
            <p:cNvSpPr txBox="1"/>
            <p:nvPr/>
          </p:nvSpPr>
          <p:spPr>
            <a:xfrm>
              <a:off x="4463725" y="391950"/>
              <a:ext cx="32997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000000"/>
                  </a:solidFill>
                  <a:latin typeface="Arial"/>
                  <a:ea typeface="Arial"/>
                  <a:cs typeface="Arial"/>
                  <a:sym typeface="Arial"/>
                </a:rPr>
                <a:t>Cholera Outbreaks in India</a:t>
              </a:r>
              <a:endParaRPr sz="16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000000"/>
                  </a:solidFill>
                  <a:latin typeface="Arial"/>
                  <a:ea typeface="Arial"/>
                  <a:cs typeface="Arial"/>
                  <a:sym typeface="Arial"/>
                </a:rPr>
                <a:t>2011-2020</a:t>
              </a:r>
              <a:endParaRPr sz="1600" b="1" i="0" u="none" strike="noStrike" cap="none">
                <a:solidFill>
                  <a:srgbClr val="000000"/>
                </a:solidFill>
                <a:latin typeface="Arial"/>
                <a:ea typeface="Arial"/>
                <a:cs typeface="Arial"/>
                <a:sym typeface="Arial"/>
              </a:endParaRPr>
            </a:p>
          </p:txBody>
        </p:sp>
      </p:grpSp>
      <p:sp>
        <p:nvSpPr>
          <p:cNvPr id="148" name="Google Shape;148;p9"/>
          <p:cNvSpPr txBox="1"/>
          <p:nvPr/>
        </p:nvSpPr>
        <p:spPr>
          <a:xfrm>
            <a:off x="303025" y="597525"/>
            <a:ext cx="2703300" cy="2770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Arial"/>
                <a:ea typeface="Arial"/>
                <a:cs typeface="Arial"/>
                <a:sym typeface="Arial"/>
              </a:rPr>
              <a:t>Some water-borne diseases that may spread due to untreated sewage</a:t>
            </a:r>
            <a:endParaRPr sz="1400" b="1" i="0" u="none" strike="noStrike" cap="none">
              <a:solidFill>
                <a:srgbClr val="000000"/>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Cholera</a:t>
            </a:r>
            <a:endParaRPr sz="1400" b="0" i="0" u="none" strike="noStrike" cap="none">
              <a:solidFill>
                <a:srgbClr val="000000"/>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400"/>
              <a:buFont typeface="Arial"/>
              <a:buNone/>
            </a:pPr>
            <a:r>
              <a:rPr lang="en" sz="1400" b="0" i="0" u="none" strike="noStrike" cap="none">
                <a:solidFill>
                  <a:schemeClr val="dk1"/>
                </a:solidFill>
                <a:latin typeface="Arial"/>
                <a:ea typeface="Arial"/>
                <a:cs typeface="Arial"/>
                <a:sym typeface="Arial"/>
              </a:rPr>
              <a:t>Dysentery</a:t>
            </a:r>
            <a:endParaRPr sz="1400" b="0" i="0" u="none" strike="noStrike" cap="none">
              <a:solidFill>
                <a:schemeClr val="dk1"/>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Typhoid</a:t>
            </a:r>
            <a:endParaRPr sz="1400" b="0" i="0" u="none" strike="noStrike" cap="none">
              <a:solidFill>
                <a:srgbClr val="000000"/>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Hepatitis A</a:t>
            </a:r>
            <a:endParaRPr sz="1400" b="0" i="0" u="none" strike="noStrike" cap="none">
              <a:solidFill>
                <a:srgbClr val="000000"/>
              </a:solidFill>
              <a:latin typeface="Arial"/>
              <a:ea typeface="Arial"/>
              <a:cs typeface="Arial"/>
              <a:sym typeface="Arial"/>
            </a:endParaRPr>
          </a:p>
        </p:txBody>
      </p:sp>
      <p:sp>
        <p:nvSpPr>
          <p:cNvPr id="149" name="Google Shape;149;p9"/>
          <p:cNvSpPr txBox="1"/>
          <p:nvPr/>
        </p:nvSpPr>
        <p:spPr>
          <a:xfrm>
            <a:off x="3146575" y="4873400"/>
            <a:ext cx="5934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chemeClr val="dk1"/>
                </a:solidFill>
                <a:latin typeface="Arial"/>
                <a:ea typeface="Arial"/>
                <a:cs typeface="Arial"/>
                <a:sym typeface="Arial"/>
              </a:rPr>
              <a:t>Muzembo, </a:t>
            </a:r>
            <a:r>
              <a:rPr lang="en" sz="900" b="0" i="0" u="none" strike="noStrike" cap="none">
                <a:solidFill>
                  <a:srgbClr val="000000"/>
                </a:solidFill>
                <a:latin typeface="Arial"/>
                <a:ea typeface="Arial"/>
                <a:cs typeface="Arial"/>
                <a:sym typeface="Arial"/>
              </a:rPr>
              <a:t>Basilua Andre et al (May 2022) </a:t>
            </a:r>
            <a:r>
              <a:rPr lang="en" sz="1000" b="0" i="0" u="sng" strike="noStrike" cap="none">
                <a:solidFill>
                  <a:schemeClr val="hlink"/>
                </a:solidFill>
                <a:latin typeface="Arial"/>
                <a:ea typeface="Arial"/>
                <a:cs typeface="Arial"/>
                <a:sym typeface="Arial"/>
                <a:hlinkClick r:id="rId5"/>
              </a:rPr>
              <a:t>Cholera Outbreaks in India, 2011–2020: A Systematic Review</a:t>
            </a:r>
            <a:endParaRPr sz="9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05744d6814_0_28"/>
          <p:cNvSpPr/>
          <p:nvPr/>
        </p:nvSpPr>
        <p:spPr>
          <a:xfrm>
            <a:off x="115350" y="2855875"/>
            <a:ext cx="3657600" cy="2211300"/>
          </a:xfrm>
          <a:prstGeom prst="roundRect">
            <a:avLst>
              <a:gd name="adj" fmla="val 6276"/>
            </a:avLst>
          </a:prstGeom>
          <a:solidFill>
            <a:srgbClr val="FFF8E2"/>
          </a:solidFill>
          <a:ln w="38100"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g205744d6814_0_28"/>
          <p:cNvSpPr/>
          <p:nvPr/>
        </p:nvSpPr>
        <p:spPr>
          <a:xfrm>
            <a:off x="3839625" y="2855875"/>
            <a:ext cx="5266200" cy="2211300"/>
          </a:xfrm>
          <a:prstGeom prst="roundRect">
            <a:avLst>
              <a:gd name="adj" fmla="val 5169"/>
            </a:avLst>
          </a:prstGeom>
          <a:solidFill>
            <a:srgbClr val="FFF8E2"/>
          </a:solidFill>
          <a:ln w="38100" cap="flat" cmpd="sng">
            <a:solidFill>
              <a:srgbClr val="93C4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g205744d6814_0_28"/>
          <p:cNvSpPr/>
          <p:nvPr/>
        </p:nvSpPr>
        <p:spPr>
          <a:xfrm>
            <a:off x="601200" y="631825"/>
            <a:ext cx="7981800" cy="1830300"/>
          </a:xfrm>
          <a:prstGeom prst="roundRect">
            <a:avLst>
              <a:gd name="adj" fmla="val 5724"/>
            </a:avLst>
          </a:prstGeom>
          <a:solidFill>
            <a:srgbClr val="FFF8E2"/>
          </a:solid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g205744d6814_0_28"/>
          <p:cNvSpPr txBox="1">
            <a:spLocks noGrp="1"/>
          </p:cNvSpPr>
          <p:nvPr>
            <p:ph type="title"/>
          </p:nvPr>
        </p:nvSpPr>
        <p:spPr>
          <a:xfrm>
            <a:off x="3177650" y="24200"/>
            <a:ext cx="3414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Wash your hands</a:t>
            </a:r>
            <a:endParaRPr/>
          </a:p>
        </p:txBody>
      </p:sp>
      <p:pic>
        <p:nvPicPr>
          <p:cNvPr id="158" name="Google Shape;158;g205744d6814_0_28"/>
          <p:cNvPicPr preferRelativeResize="0"/>
          <p:nvPr/>
        </p:nvPicPr>
        <p:blipFill rotWithShape="1">
          <a:blip r:embed="rId3">
            <a:alphaModFix/>
          </a:blip>
          <a:srcRect l="6371" t="19492" r="6345" b="20548"/>
          <a:stretch/>
        </p:blipFill>
        <p:spPr>
          <a:xfrm>
            <a:off x="172500" y="2789200"/>
            <a:ext cx="8714790" cy="2027100"/>
          </a:xfrm>
          <a:prstGeom prst="rect">
            <a:avLst/>
          </a:prstGeom>
          <a:noFill/>
          <a:ln>
            <a:noFill/>
          </a:ln>
        </p:spPr>
      </p:pic>
      <p:sp>
        <p:nvSpPr>
          <p:cNvPr id="159" name="Google Shape;159;g205744d6814_0_28"/>
          <p:cNvSpPr txBox="1"/>
          <p:nvPr/>
        </p:nvSpPr>
        <p:spPr>
          <a:xfrm>
            <a:off x="582075" y="1884550"/>
            <a:ext cx="16671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Wet your hands with treated water</a:t>
            </a:r>
            <a:endParaRPr/>
          </a:p>
        </p:txBody>
      </p:sp>
      <p:sp>
        <p:nvSpPr>
          <p:cNvPr id="160" name="Google Shape;160;g205744d6814_0_28"/>
          <p:cNvSpPr txBox="1"/>
          <p:nvPr/>
        </p:nvSpPr>
        <p:spPr>
          <a:xfrm>
            <a:off x="2525175" y="1875025"/>
            <a:ext cx="20004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Use soap, lather well, clean under your nails</a:t>
            </a:r>
            <a:endParaRPr/>
          </a:p>
        </p:txBody>
      </p:sp>
      <p:sp>
        <p:nvSpPr>
          <p:cNvPr id="161" name="Google Shape;161;g205744d6814_0_28"/>
          <p:cNvSpPr txBox="1"/>
          <p:nvPr/>
        </p:nvSpPr>
        <p:spPr>
          <a:xfrm>
            <a:off x="4734975" y="1865500"/>
            <a:ext cx="16671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Rinse well with treated water</a:t>
            </a:r>
            <a:endParaRPr/>
          </a:p>
        </p:txBody>
      </p:sp>
      <p:sp>
        <p:nvSpPr>
          <p:cNvPr id="162" name="Google Shape;162;g205744d6814_0_28"/>
          <p:cNvSpPr txBox="1"/>
          <p:nvPr/>
        </p:nvSpPr>
        <p:spPr>
          <a:xfrm>
            <a:off x="6363750" y="1865500"/>
            <a:ext cx="22098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Dry your hands with a clean kerchief, or air dry </a:t>
            </a:r>
            <a:endParaRPr/>
          </a:p>
        </p:txBody>
      </p:sp>
      <p:sp>
        <p:nvSpPr>
          <p:cNvPr id="163" name="Google Shape;163;g205744d6814_0_28"/>
          <p:cNvSpPr/>
          <p:nvPr/>
        </p:nvSpPr>
        <p:spPr>
          <a:xfrm>
            <a:off x="3334800" y="2566825"/>
            <a:ext cx="238200" cy="263400"/>
          </a:xfrm>
          <a:prstGeom prst="downArrow">
            <a:avLst>
              <a:gd name="adj1" fmla="val 50000"/>
              <a:gd name="adj2" fmla="val 50000"/>
            </a:avLst>
          </a:prstGeom>
          <a:solidFill>
            <a:srgbClr val="F4CCCC"/>
          </a:solidFill>
          <a:ln w="2857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g205744d6814_0_28"/>
          <p:cNvSpPr txBox="1"/>
          <p:nvPr/>
        </p:nvSpPr>
        <p:spPr>
          <a:xfrm>
            <a:off x="105825" y="4641850"/>
            <a:ext cx="1667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Eating</a:t>
            </a:r>
            <a:endParaRPr/>
          </a:p>
        </p:txBody>
      </p:sp>
      <p:sp>
        <p:nvSpPr>
          <p:cNvPr id="165" name="Google Shape;165;g205744d6814_0_28"/>
          <p:cNvSpPr txBox="1"/>
          <p:nvPr/>
        </p:nvSpPr>
        <p:spPr>
          <a:xfrm>
            <a:off x="1563150" y="4651375"/>
            <a:ext cx="2362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Feeding someone</a:t>
            </a:r>
            <a:endParaRPr/>
          </a:p>
        </p:txBody>
      </p:sp>
      <p:sp>
        <p:nvSpPr>
          <p:cNvPr id="166" name="Google Shape;166;g205744d6814_0_28"/>
          <p:cNvSpPr txBox="1"/>
          <p:nvPr/>
        </p:nvSpPr>
        <p:spPr>
          <a:xfrm>
            <a:off x="3794225" y="4641850"/>
            <a:ext cx="1667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Cleaning a baby</a:t>
            </a:r>
            <a:endParaRPr/>
          </a:p>
        </p:txBody>
      </p:sp>
      <p:sp>
        <p:nvSpPr>
          <p:cNvPr id="167" name="Google Shape;167;g205744d6814_0_28"/>
          <p:cNvSpPr txBox="1"/>
          <p:nvPr/>
        </p:nvSpPr>
        <p:spPr>
          <a:xfrm>
            <a:off x="5308700" y="4651375"/>
            <a:ext cx="1667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Going to toilet</a:t>
            </a:r>
            <a:endParaRPr/>
          </a:p>
        </p:txBody>
      </p:sp>
      <p:sp>
        <p:nvSpPr>
          <p:cNvPr id="168" name="Google Shape;168;g205744d6814_0_28"/>
          <p:cNvSpPr txBox="1"/>
          <p:nvPr/>
        </p:nvSpPr>
        <p:spPr>
          <a:xfrm>
            <a:off x="6592250" y="4651375"/>
            <a:ext cx="25146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Taking care of an ill person</a:t>
            </a:r>
            <a:endParaRPr/>
          </a:p>
        </p:txBody>
      </p:sp>
      <p:sp>
        <p:nvSpPr>
          <p:cNvPr id="169" name="Google Shape;169;g205744d6814_0_28"/>
          <p:cNvSpPr/>
          <p:nvPr/>
        </p:nvSpPr>
        <p:spPr>
          <a:xfrm>
            <a:off x="4020600" y="2566825"/>
            <a:ext cx="238200" cy="263400"/>
          </a:xfrm>
          <a:prstGeom prst="downArrow">
            <a:avLst>
              <a:gd name="adj1" fmla="val 50000"/>
              <a:gd name="adj2" fmla="val 50000"/>
            </a:avLst>
          </a:prstGeom>
          <a:solidFill>
            <a:srgbClr val="B6D7A8"/>
          </a:solidFill>
          <a:ln w="28575" cap="flat" cmpd="sng">
            <a:solidFill>
              <a:srgbClr val="76A5A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g205744d6814_0_28"/>
          <p:cNvSpPr txBox="1"/>
          <p:nvPr/>
        </p:nvSpPr>
        <p:spPr>
          <a:xfrm>
            <a:off x="1353599" y="2498725"/>
            <a:ext cx="1626083"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959292"/>
                </a:solidFill>
              </a:rPr>
              <a:t>WASH BEFORE</a:t>
            </a:r>
            <a:endParaRPr b="1">
              <a:solidFill>
                <a:srgbClr val="959292"/>
              </a:solidFill>
            </a:endParaRPr>
          </a:p>
        </p:txBody>
      </p:sp>
      <p:sp>
        <p:nvSpPr>
          <p:cNvPr id="171" name="Google Shape;171;g205744d6814_0_28"/>
          <p:cNvSpPr txBox="1"/>
          <p:nvPr/>
        </p:nvSpPr>
        <p:spPr>
          <a:xfrm>
            <a:off x="5718475" y="2490713"/>
            <a:ext cx="151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959292"/>
                </a:solidFill>
              </a:rPr>
              <a:t>WASH AFTER</a:t>
            </a:r>
            <a:endParaRPr b="1">
              <a:solidFill>
                <a:srgbClr val="959292"/>
              </a:solidFill>
            </a:endParaRPr>
          </a:p>
        </p:txBody>
      </p:sp>
      <p:pic>
        <p:nvPicPr>
          <p:cNvPr id="172" name="Google Shape;172;g205744d6814_0_28"/>
          <p:cNvPicPr preferRelativeResize="0"/>
          <p:nvPr/>
        </p:nvPicPr>
        <p:blipFill rotWithShape="1">
          <a:blip r:embed="rId4">
            <a:alphaModFix/>
          </a:blip>
          <a:srcRect l="4702" t="22053" r="4684" b="21063"/>
          <a:stretch/>
        </p:blipFill>
        <p:spPr>
          <a:xfrm>
            <a:off x="678875" y="596800"/>
            <a:ext cx="7875624" cy="1463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76"/>
        <p:cNvGrpSpPr/>
        <p:nvPr/>
      </p:nvGrpSpPr>
      <p:grpSpPr>
        <a:xfrm>
          <a:off x="0" y="0"/>
          <a:ext cx="0" cy="0"/>
          <a:chOff x="0" y="0"/>
          <a:chExt cx="0" cy="0"/>
        </a:xfrm>
      </p:grpSpPr>
      <p:sp>
        <p:nvSpPr>
          <p:cNvPr id="177" name="Google Shape;177;p10"/>
          <p:cNvSpPr txBox="1"/>
          <p:nvPr/>
        </p:nvSpPr>
        <p:spPr>
          <a:xfrm>
            <a:off x="8832300" y="891700"/>
            <a:ext cx="14676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Can add handkerchief also as towel people may not carry out door</a:t>
            </a:r>
            <a:endParaRPr sz="1400" b="0" i="0" u="none" strike="noStrike" cap="none">
              <a:solidFill>
                <a:srgbClr val="000000"/>
              </a:solidFill>
              <a:latin typeface="Arial"/>
              <a:ea typeface="Arial"/>
              <a:cs typeface="Arial"/>
              <a:sym typeface="Arial"/>
            </a:endParaRPr>
          </a:p>
        </p:txBody>
      </p:sp>
      <p:sp>
        <p:nvSpPr>
          <p:cNvPr id="178" name="Google Shape;178;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pic>
        <p:nvPicPr>
          <p:cNvPr id="179" name="Google Shape;179;p10"/>
          <p:cNvPicPr preferRelativeResize="0"/>
          <p:nvPr/>
        </p:nvPicPr>
        <p:blipFill rotWithShape="1">
          <a:blip r:embed="rId3">
            <a:alphaModFix/>
          </a:blip>
          <a:srcRect l="10259" t="22419" r="7724" b="12117"/>
          <a:stretch/>
        </p:blipFill>
        <p:spPr>
          <a:xfrm>
            <a:off x="304800" y="-152400"/>
            <a:ext cx="8591055"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title"/>
          </p:nvPr>
        </p:nvSpPr>
        <p:spPr>
          <a:xfrm>
            <a:off x="2463300" y="1700675"/>
            <a:ext cx="4217400" cy="14094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06874"/>
              <a:buNone/>
            </a:pPr>
            <a:r>
              <a:rPr lang="en" sz="2911" b="1"/>
              <a:t>How to treat wastewater to make it safe?</a:t>
            </a:r>
            <a:endParaRPr sz="2911"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321425" y="381000"/>
            <a:ext cx="85206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990"/>
              <a:buNone/>
            </a:pPr>
            <a:r>
              <a:rPr lang="en" sz="2020" b="1"/>
              <a:t>Centralized and Decentralized Wastewater Treatment</a:t>
            </a:r>
            <a:endParaRPr sz="2020" b="1"/>
          </a:p>
        </p:txBody>
      </p:sp>
      <p:pic>
        <p:nvPicPr>
          <p:cNvPr id="190" name="Google Shape;190;p12"/>
          <p:cNvPicPr preferRelativeResize="0"/>
          <p:nvPr/>
        </p:nvPicPr>
        <p:blipFill rotWithShape="1">
          <a:blip r:embed="rId3">
            <a:alphaModFix/>
          </a:blip>
          <a:srcRect l="1770" r="2001"/>
          <a:stretch/>
        </p:blipFill>
        <p:spPr>
          <a:xfrm>
            <a:off x="245225" y="1385725"/>
            <a:ext cx="4139949" cy="2997699"/>
          </a:xfrm>
          <a:prstGeom prst="rect">
            <a:avLst/>
          </a:prstGeom>
          <a:noFill/>
          <a:ln>
            <a:noFill/>
          </a:ln>
        </p:spPr>
      </p:pic>
      <p:pic>
        <p:nvPicPr>
          <p:cNvPr id="191" name="Google Shape;191;p12"/>
          <p:cNvPicPr preferRelativeResize="0"/>
          <p:nvPr/>
        </p:nvPicPr>
        <p:blipFill rotWithShape="1">
          <a:blip r:embed="rId4">
            <a:alphaModFix/>
          </a:blip>
          <a:srcRect l="1779" t="980" r="12646"/>
          <a:stretch/>
        </p:blipFill>
        <p:spPr>
          <a:xfrm>
            <a:off x="4399900" y="1284350"/>
            <a:ext cx="4365926" cy="3166649"/>
          </a:xfrm>
          <a:prstGeom prst="rect">
            <a:avLst/>
          </a:prstGeom>
          <a:noFill/>
          <a:ln>
            <a:noFill/>
          </a:ln>
        </p:spPr>
      </p:pic>
      <p:cxnSp>
        <p:nvCxnSpPr>
          <p:cNvPr id="192" name="Google Shape;192;p12"/>
          <p:cNvCxnSpPr/>
          <p:nvPr/>
        </p:nvCxnSpPr>
        <p:spPr>
          <a:xfrm flipH="1">
            <a:off x="8737825" y="1654975"/>
            <a:ext cx="7500" cy="2533500"/>
          </a:xfrm>
          <a:prstGeom prst="straightConnector1">
            <a:avLst/>
          </a:prstGeom>
          <a:noFill/>
          <a:ln w="9525" cap="flat" cmpd="sng">
            <a:solidFill>
              <a:srgbClr val="76A5AF"/>
            </a:solidFill>
            <a:prstDash val="solid"/>
            <a:round/>
            <a:headEnd type="none" w="sm" len="sm"/>
            <a:tailEnd type="none" w="sm" len="sm"/>
          </a:ln>
        </p:spPr>
      </p:cxnSp>
      <p:sp>
        <p:nvSpPr>
          <p:cNvPr id="193" name="Google Shape;193;p12"/>
          <p:cNvSpPr txBox="1"/>
          <p:nvPr/>
        </p:nvSpPr>
        <p:spPr>
          <a:xfrm>
            <a:off x="848775" y="4489450"/>
            <a:ext cx="6639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t>Source: Centre for Science and Environment, 2014</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13"/>
          <p:cNvPicPr preferRelativeResize="0"/>
          <p:nvPr/>
        </p:nvPicPr>
        <p:blipFill rotWithShape="1">
          <a:blip r:embed="rId3">
            <a:alphaModFix/>
          </a:blip>
          <a:srcRect/>
          <a:stretch/>
        </p:blipFill>
        <p:spPr>
          <a:xfrm>
            <a:off x="4293500" y="1226575"/>
            <a:ext cx="4632826" cy="3057875"/>
          </a:xfrm>
          <a:prstGeom prst="rect">
            <a:avLst/>
          </a:prstGeom>
          <a:noFill/>
          <a:ln>
            <a:noFill/>
          </a:ln>
        </p:spPr>
      </p:pic>
      <p:sp>
        <p:nvSpPr>
          <p:cNvPr id="199" name="Google Shape;199;p13"/>
          <p:cNvSpPr txBox="1"/>
          <p:nvPr/>
        </p:nvSpPr>
        <p:spPr>
          <a:xfrm>
            <a:off x="4430175" y="4281500"/>
            <a:ext cx="4496400" cy="908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a:t>Sewage treat plant, PMC</a:t>
            </a:r>
            <a:endParaRPr/>
          </a:p>
          <a:p>
            <a:pPr marL="0" marR="0" lvl="0" indent="0" algn="ctr" rtl="0">
              <a:lnSpc>
                <a:spcPct val="100000"/>
              </a:lnSpc>
              <a:spcBef>
                <a:spcPts val="0"/>
              </a:spcBef>
              <a:spcAft>
                <a:spcPts val="0"/>
              </a:spcAft>
              <a:buClr>
                <a:srgbClr val="000000"/>
              </a:buClr>
              <a:buSzPts val="800"/>
              <a:buFont typeface="Arial"/>
              <a:buNone/>
            </a:pPr>
            <a:endParaRPr/>
          </a:p>
          <a:p>
            <a:pPr marL="0" marR="0" lvl="0" indent="0" algn="ctr" rtl="0">
              <a:lnSpc>
                <a:spcPct val="100000"/>
              </a:lnSpc>
              <a:spcBef>
                <a:spcPts val="0"/>
              </a:spcBef>
              <a:spcAft>
                <a:spcPts val="0"/>
              </a:spcAft>
              <a:buClr>
                <a:srgbClr val="000000"/>
              </a:buClr>
              <a:buSzPts val="800"/>
              <a:buFont typeface="Arial"/>
              <a:buNone/>
            </a:pPr>
            <a:r>
              <a:rPr lang="en" sz="900"/>
              <a:t>From PMC website </a:t>
            </a:r>
            <a:r>
              <a:rPr lang="en" sz="1000" b="0" i="0" u="sng" strike="noStrike" cap="none">
                <a:solidFill>
                  <a:schemeClr val="hlink"/>
                </a:solidFill>
                <a:latin typeface="Arial"/>
                <a:ea typeface="Arial"/>
                <a:cs typeface="Arial"/>
                <a:sym typeface="Arial"/>
                <a:hlinkClick r:id="rId4"/>
              </a:rPr>
              <a:t>https://www.pmc.gov.in/en/image-gallery/album-images/377</a:t>
            </a:r>
            <a:r>
              <a:rPr lang="en" sz="1000" b="0" i="0" u="none" strike="noStrike" cap="none">
                <a:solidFill>
                  <a:schemeClr val="dk1"/>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pic>
        <p:nvPicPr>
          <p:cNvPr id="200" name="Google Shape;200;p13"/>
          <p:cNvPicPr preferRelativeResize="0"/>
          <p:nvPr/>
        </p:nvPicPr>
        <p:blipFill rotWithShape="1">
          <a:blip r:embed="rId5">
            <a:alphaModFix/>
          </a:blip>
          <a:srcRect l="17738" t="10122" r="3805" b="6348"/>
          <a:stretch/>
        </p:blipFill>
        <p:spPr>
          <a:xfrm>
            <a:off x="687075" y="1226575"/>
            <a:ext cx="3375450" cy="2503900"/>
          </a:xfrm>
          <a:prstGeom prst="rect">
            <a:avLst/>
          </a:prstGeom>
          <a:noFill/>
          <a:ln w="19050" cap="flat" cmpd="sng">
            <a:solidFill>
              <a:schemeClr val="dk2"/>
            </a:solidFill>
            <a:prstDash val="solid"/>
            <a:round/>
            <a:headEnd type="none" w="sm" len="sm"/>
            <a:tailEnd type="none" w="sm" len="sm"/>
          </a:ln>
        </p:spPr>
      </p:pic>
      <p:sp>
        <p:nvSpPr>
          <p:cNvPr id="201" name="Google Shape;201;p13"/>
          <p:cNvSpPr/>
          <p:nvPr/>
        </p:nvSpPr>
        <p:spPr>
          <a:xfrm rot="10320222" flipH="1">
            <a:off x="2332329" y="3506635"/>
            <a:ext cx="1925825" cy="644035"/>
          </a:xfrm>
          <a:prstGeom prst="bentArrow">
            <a:avLst>
              <a:gd name="adj1" fmla="val 8731"/>
              <a:gd name="adj2" fmla="val 11905"/>
              <a:gd name="adj3" fmla="val 23813"/>
              <a:gd name="adj4" fmla="val 74608"/>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13"/>
          <p:cNvSpPr/>
          <p:nvPr/>
        </p:nvSpPr>
        <p:spPr>
          <a:xfrm>
            <a:off x="1979650" y="3110025"/>
            <a:ext cx="768300" cy="502200"/>
          </a:xfrm>
          <a:prstGeom prst="ellipse">
            <a:avLst/>
          </a:prstGeom>
          <a:noFill/>
          <a:ln w="381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13"/>
          <p:cNvSpPr txBox="1">
            <a:spLocks noGrp="1"/>
          </p:cNvSpPr>
          <p:nvPr>
            <p:ph type="title" idx="4294967295"/>
          </p:nvPr>
        </p:nvSpPr>
        <p:spPr>
          <a:xfrm>
            <a:off x="2396225" y="408100"/>
            <a:ext cx="4016400" cy="4419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41414"/>
              <a:buNone/>
            </a:pPr>
            <a:r>
              <a:rPr lang="en" sz="2200" b="1"/>
              <a:t>Centralized sewage treatment</a:t>
            </a:r>
            <a:endParaRPr sz="2200"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4"/>
          <p:cNvSpPr txBox="1">
            <a:spLocks noGrp="1"/>
          </p:cNvSpPr>
          <p:nvPr>
            <p:ph type="title"/>
          </p:nvPr>
        </p:nvSpPr>
        <p:spPr>
          <a:xfrm>
            <a:off x="143025" y="408100"/>
            <a:ext cx="2024100" cy="1283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 sz="2200" b="1"/>
              <a:t>Decentralized sewage treatment</a:t>
            </a:r>
            <a:endParaRPr sz="2200" b="1"/>
          </a:p>
        </p:txBody>
      </p:sp>
      <p:sp>
        <p:nvSpPr>
          <p:cNvPr id="209" name="Google Shape;209;p14"/>
          <p:cNvSpPr txBox="1"/>
          <p:nvPr/>
        </p:nvSpPr>
        <p:spPr>
          <a:xfrm>
            <a:off x="5990350" y="312075"/>
            <a:ext cx="2507700" cy="369300"/>
          </a:xfrm>
          <a:prstGeom prst="rect">
            <a:avLst/>
          </a:prstGeom>
          <a:solidFill>
            <a:srgbClr val="FFF2CC"/>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Soak pit</a:t>
            </a:r>
            <a:endParaRPr sz="1200" b="1" i="0" u="none" strike="noStrike" cap="none">
              <a:solidFill>
                <a:srgbClr val="000000"/>
              </a:solidFill>
              <a:latin typeface="Arial"/>
              <a:ea typeface="Arial"/>
              <a:cs typeface="Arial"/>
              <a:sym typeface="Arial"/>
            </a:endParaRPr>
          </a:p>
        </p:txBody>
      </p:sp>
      <p:sp>
        <p:nvSpPr>
          <p:cNvPr id="210" name="Google Shape;210;p14"/>
          <p:cNvSpPr txBox="1"/>
          <p:nvPr/>
        </p:nvSpPr>
        <p:spPr>
          <a:xfrm>
            <a:off x="143025" y="2519900"/>
            <a:ext cx="1854300" cy="877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900"/>
              <a:t>Soak pit image from</a:t>
            </a:r>
            <a:endParaRPr sz="900"/>
          </a:p>
          <a:p>
            <a:pPr marL="0" marR="0" lvl="0" indent="0" algn="l" rtl="0">
              <a:lnSpc>
                <a:spcPct val="100000"/>
              </a:lnSpc>
              <a:spcBef>
                <a:spcPts val="0"/>
              </a:spcBef>
              <a:spcAft>
                <a:spcPts val="0"/>
              </a:spcAft>
              <a:buClr>
                <a:srgbClr val="000000"/>
              </a:buClr>
              <a:buSzPts val="700"/>
              <a:buFont typeface="Arial"/>
              <a:buNone/>
            </a:pPr>
            <a:r>
              <a:rPr lang="en" sz="900"/>
              <a:t>Anusha Menon, 2016. Video. Public Service Announcement - Build your own toilet</a:t>
            </a:r>
            <a:endParaRPr sz="900"/>
          </a:p>
          <a:p>
            <a:pPr marL="0" marR="0" lvl="0" indent="0" algn="l" rtl="0">
              <a:lnSpc>
                <a:spcPct val="100000"/>
              </a:lnSpc>
              <a:spcBef>
                <a:spcPts val="0"/>
              </a:spcBef>
              <a:spcAft>
                <a:spcPts val="0"/>
              </a:spcAft>
              <a:buClr>
                <a:srgbClr val="000000"/>
              </a:buClr>
              <a:buSzPts val="700"/>
              <a:buFont typeface="Arial"/>
              <a:buNone/>
            </a:pPr>
            <a:r>
              <a:rPr lang="en" sz="900" b="0" i="0" u="sng" strike="noStrike" cap="none">
                <a:solidFill>
                  <a:schemeClr val="hlink"/>
                </a:solidFill>
                <a:latin typeface="Arial"/>
                <a:ea typeface="Arial"/>
                <a:cs typeface="Arial"/>
                <a:sym typeface="Arial"/>
                <a:hlinkClick r:id="rId3"/>
              </a:rPr>
              <a:t>https://vimeo.com/157816988</a:t>
            </a:r>
            <a:r>
              <a:rPr lang="en" sz="900" b="0" i="0" u="none" strike="noStrike" cap="none">
                <a:solidFill>
                  <a:schemeClr val="dk1"/>
                </a:solidFill>
                <a:latin typeface="Arial"/>
                <a:ea typeface="Arial"/>
                <a:cs typeface="Arial"/>
                <a:sym typeface="Arial"/>
              </a:rPr>
              <a:t> </a:t>
            </a:r>
            <a:endParaRPr sz="900" b="0" i="0" u="none" strike="noStrike" cap="none">
              <a:solidFill>
                <a:srgbClr val="000000"/>
              </a:solidFill>
              <a:latin typeface="Arial"/>
              <a:ea typeface="Arial"/>
              <a:cs typeface="Arial"/>
              <a:sym typeface="Arial"/>
            </a:endParaRPr>
          </a:p>
        </p:txBody>
      </p:sp>
      <p:sp>
        <p:nvSpPr>
          <p:cNvPr id="211" name="Google Shape;211;p14"/>
          <p:cNvSpPr txBox="1"/>
          <p:nvPr/>
        </p:nvSpPr>
        <p:spPr>
          <a:xfrm>
            <a:off x="143025" y="3839000"/>
            <a:ext cx="1854300" cy="1154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a:t>NIUA (2018) “Faecal Sludge and Septage Management: An Orientation Module”.</a:t>
            </a:r>
            <a:endParaRPr sz="900"/>
          </a:p>
          <a:p>
            <a:pPr marL="0" marR="0" lvl="0" indent="0" algn="l" rtl="0">
              <a:lnSpc>
                <a:spcPct val="100000"/>
              </a:lnSpc>
              <a:spcBef>
                <a:spcPts val="0"/>
              </a:spcBef>
              <a:spcAft>
                <a:spcPts val="0"/>
              </a:spcAft>
              <a:buClr>
                <a:srgbClr val="000000"/>
              </a:buClr>
              <a:buSzPts val="900"/>
              <a:buFont typeface="Arial"/>
              <a:buNone/>
            </a:pPr>
            <a:endParaRPr sz="900"/>
          </a:p>
          <a:p>
            <a:pPr marL="0" marR="0" lvl="0" indent="0" algn="l" rtl="0">
              <a:lnSpc>
                <a:spcPct val="100000"/>
              </a:lnSpc>
              <a:spcBef>
                <a:spcPts val="0"/>
              </a:spcBef>
              <a:spcAft>
                <a:spcPts val="0"/>
              </a:spcAft>
              <a:buClr>
                <a:srgbClr val="000000"/>
              </a:buClr>
              <a:buSzPts val="900"/>
              <a:buFont typeface="Arial"/>
              <a:buNone/>
            </a:pPr>
            <a:r>
              <a:rPr lang="en" sz="900" u="sng">
                <a:solidFill>
                  <a:schemeClr val="hlink"/>
                </a:solidFill>
                <a:hlinkClick r:id="rId4"/>
              </a:rPr>
              <a:t>https://www.susana.org/_resources/documents/default/3-3221-153-1526713358.pdf</a:t>
            </a:r>
            <a:r>
              <a:rPr lang="en" sz="900"/>
              <a:t> </a:t>
            </a:r>
            <a:endParaRPr sz="900"/>
          </a:p>
        </p:txBody>
      </p:sp>
      <p:pic>
        <p:nvPicPr>
          <p:cNvPr id="212" name="Google Shape;212;p14"/>
          <p:cNvPicPr preferRelativeResize="0"/>
          <p:nvPr/>
        </p:nvPicPr>
        <p:blipFill rotWithShape="1">
          <a:blip r:embed="rId5">
            <a:alphaModFix/>
          </a:blip>
          <a:srcRect l="11853" t="23050" r="15019" b="11798"/>
          <a:stretch/>
        </p:blipFill>
        <p:spPr>
          <a:xfrm>
            <a:off x="2167025" y="312075"/>
            <a:ext cx="3666526" cy="2047300"/>
          </a:xfrm>
          <a:prstGeom prst="rect">
            <a:avLst/>
          </a:prstGeom>
          <a:noFill/>
          <a:ln w="19050" cap="flat" cmpd="sng">
            <a:solidFill>
              <a:schemeClr val="dk2"/>
            </a:solidFill>
            <a:prstDash val="solid"/>
            <a:round/>
            <a:headEnd type="none" w="sm" len="sm"/>
            <a:tailEnd type="none" w="sm" len="sm"/>
          </a:ln>
        </p:spPr>
      </p:pic>
      <p:pic>
        <p:nvPicPr>
          <p:cNvPr id="213" name="Google Shape;213;p14"/>
          <p:cNvPicPr preferRelativeResize="0"/>
          <p:nvPr/>
        </p:nvPicPr>
        <p:blipFill rotWithShape="1">
          <a:blip r:embed="rId6">
            <a:alphaModFix/>
          </a:blip>
          <a:srcRect/>
          <a:stretch/>
        </p:blipFill>
        <p:spPr>
          <a:xfrm>
            <a:off x="1997325" y="2787725"/>
            <a:ext cx="6632709" cy="2263801"/>
          </a:xfrm>
          <a:prstGeom prst="rect">
            <a:avLst/>
          </a:prstGeom>
          <a:noFill/>
          <a:ln>
            <a:noFill/>
          </a:ln>
        </p:spPr>
      </p:pic>
      <p:pic>
        <p:nvPicPr>
          <p:cNvPr id="214" name="Google Shape;214;p14"/>
          <p:cNvPicPr preferRelativeResize="0"/>
          <p:nvPr/>
        </p:nvPicPr>
        <p:blipFill rotWithShape="1">
          <a:blip r:embed="rId7">
            <a:alphaModFix/>
          </a:blip>
          <a:srcRect/>
          <a:stretch/>
        </p:blipFill>
        <p:spPr>
          <a:xfrm>
            <a:off x="5990300" y="581900"/>
            <a:ext cx="2507673" cy="1754900"/>
          </a:xfrm>
          <a:prstGeom prst="rect">
            <a:avLst/>
          </a:prstGeom>
          <a:noFill/>
          <a:ln>
            <a:noFill/>
          </a:ln>
        </p:spPr>
      </p:pic>
      <p:sp>
        <p:nvSpPr>
          <p:cNvPr id="215" name="Google Shape;215;p14"/>
          <p:cNvSpPr txBox="1"/>
          <p:nvPr/>
        </p:nvSpPr>
        <p:spPr>
          <a:xfrm>
            <a:off x="2105225" y="2519900"/>
            <a:ext cx="6426000" cy="369300"/>
          </a:xfrm>
          <a:prstGeom prst="rect">
            <a:avLst/>
          </a:prstGeom>
          <a:solidFill>
            <a:srgbClr val="FFF2CC"/>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Septic Tank + offsite treatment</a:t>
            </a:r>
            <a:endParaRPr sz="1200" b="1" i="0" u="none" strike="noStrike" cap="none">
              <a:solidFill>
                <a:srgbClr val="000000"/>
              </a:solidFill>
              <a:latin typeface="Arial"/>
              <a:ea typeface="Arial"/>
              <a:cs typeface="Arial"/>
              <a:sym typeface="Arial"/>
            </a:endParaRPr>
          </a:p>
        </p:txBody>
      </p:sp>
      <p:sp>
        <p:nvSpPr>
          <p:cNvPr id="216" name="Google Shape;216;p14"/>
          <p:cNvSpPr/>
          <p:nvPr/>
        </p:nvSpPr>
        <p:spPr>
          <a:xfrm>
            <a:off x="5997700" y="295925"/>
            <a:ext cx="2507700" cy="2047200"/>
          </a:xfrm>
          <a:prstGeom prst="rect">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14"/>
          <p:cNvSpPr/>
          <p:nvPr/>
        </p:nvSpPr>
        <p:spPr>
          <a:xfrm>
            <a:off x="2105225" y="2519900"/>
            <a:ext cx="6426000" cy="2473500"/>
          </a:xfrm>
          <a:prstGeom prst="rect">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5"/>
          <p:cNvSpPr txBox="1">
            <a:spLocks noGrp="1"/>
          </p:cNvSpPr>
          <p:nvPr>
            <p:ph type="title"/>
          </p:nvPr>
        </p:nvSpPr>
        <p:spPr>
          <a:xfrm>
            <a:off x="2207175" y="3854975"/>
            <a:ext cx="4641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u="sng">
                <a:solidFill>
                  <a:schemeClr val="hlink"/>
                </a:solidFill>
                <a:hlinkClick r:id="rId3"/>
              </a:rPr>
              <a:t>https://vimeo.com/157816988</a:t>
            </a:r>
            <a:r>
              <a:rPr lang="en"/>
              <a:t> </a:t>
            </a:r>
            <a:endParaRPr/>
          </a:p>
        </p:txBody>
      </p:sp>
      <p:pic>
        <p:nvPicPr>
          <p:cNvPr id="223" name="Google Shape;223;p15"/>
          <p:cNvPicPr preferRelativeResize="0"/>
          <p:nvPr/>
        </p:nvPicPr>
        <p:blipFill rotWithShape="1">
          <a:blip r:embed="rId4">
            <a:alphaModFix/>
          </a:blip>
          <a:srcRect/>
          <a:stretch/>
        </p:blipFill>
        <p:spPr>
          <a:xfrm>
            <a:off x="1981348" y="590550"/>
            <a:ext cx="4877599" cy="3250925"/>
          </a:xfrm>
          <a:prstGeom prst="rect">
            <a:avLst/>
          </a:prstGeom>
          <a:noFill/>
          <a:ln>
            <a:noFill/>
          </a:ln>
        </p:spPr>
      </p:pic>
      <p:sp>
        <p:nvSpPr>
          <p:cNvPr id="224" name="Google Shape;224;p15"/>
          <p:cNvSpPr txBox="1"/>
          <p:nvPr/>
        </p:nvSpPr>
        <p:spPr>
          <a:xfrm>
            <a:off x="2210850" y="155575"/>
            <a:ext cx="44769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Watch this video on constructing a soak pit.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6"/>
          <p:cNvSpPr txBox="1"/>
          <p:nvPr/>
        </p:nvSpPr>
        <p:spPr>
          <a:xfrm>
            <a:off x="152400" y="266700"/>
            <a:ext cx="4144500" cy="1523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700" b="1">
                <a:latin typeface="Roboto"/>
                <a:ea typeface="Roboto"/>
                <a:cs typeface="Roboto"/>
                <a:sym typeface="Roboto"/>
              </a:rPr>
              <a:t>Manual Scavenging</a:t>
            </a:r>
            <a:endParaRPr sz="1700" b="1">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oboto"/>
                <a:ea typeface="Roboto"/>
                <a:cs typeface="Roboto"/>
                <a:sym typeface="Roboto"/>
              </a:rPr>
              <a:t>Manual scavenging is the practice of removing human excreta by hand from sewers or septic tanks. </a:t>
            </a:r>
            <a:r>
              <a:rPr lang="en">
                <a:latin typeface="Roboto"/>
                <a:ea typeface="Roboto"/>
                <a:cs typeface="Roboto"/>
                <a:sym typeface="Roboto"/>
              </a:rPr>
              <a:t>T</a:t>
            </a:r>
            <a:r>
              <a:rPr lang="en" sz="1400" b="0" i="0" u="none" strike="noStrike" cap="none">
                <a:solidFill>
                  <a:srgbClr val="000000"/>
                </a:solidFill>
                <a:latin typeface="Roboto"/>
                <a:ea typeface="Roboto"/>
                <a:cs typeface="Roboto"/>
                <a:sym typeface="Roboto"/>
              </a:rPr>
              <a:t>he practice is banned in India under the Prohibition of Employment as Manual Scavengers and their Rehabilitation Act, 2013 (PEMSR). </a:t>
            </a:r>
            <a:endParaRPr sz="1100" b="0" i="0" u="none" strike="noStrike" cap="none">
              <a:solidFill>
                <a:srgbClr val="000000"/>
              </a:solidFill>
              <a:latin typeface="Arial"/>
              <a:ea typeface="Arial"/>
              <a:cs typeface="Arial"/>
              <a:sym typeface="Arial"/>
            </a:endParaRPr>
          </a:p>
        </p:txBody>
      </p:sp>
      <p:grpSp>
        <p:nvGrpSpPr>
          <p:cNvPr id="230" name="Google Shape;230;p16"/>
          <p:cNvGrpSpPr/>
          <p:nvPr/>
        </p:nvGrpSpPr>
        <p:grpSpPr>
          <a:xfrm>
            <a:off x="4572000" y="0"/>
            <a:ext cx="4456550" cy="5161600"/>
            <a:chOff x="4572000" y="0"/>
            <a:chExt cx="4456550" cy="5161600"/>
          </a:xfrm>
        </p:grpSpPr>
        <p:pic>
          <p:nvPicPr>
            <p:cNvPr id="231" name="Google Shape;231;p16" descr="PMC launches robots to replace manual scavenging for sewer cleaning"/>
            <p:cNvPicPr preferRelativeResize="0"/>
            <p:nvPr/>
          </p:nvPicPr>
          <p:blipFill rotWithShape="1">
            <a:blip r:embed="rId3">
              <a:alphaModFix/>
            </a:blip>
            <a:srcRect/>
            <a:stretch/>
          </p:blipFill>
          <p:spPr>
            <a:xfrm>
              <a:off x="4618700" y="1111125"/>
              <a:ext cx="3590925" cy="2390775"/>
            </a:xfrm>
            <a:prstGeom prst="rect">
              <a:avLst/>
            </a:prstGeom>
            <a:noFill/>
            <a:ln>
              <a:noFill/>
            </a:ln>
          </p:spPr>
        </p:pic>
        <p:grpSp>
          <p:nvGrpSpPr>
            <p:cNvPr id="232" name="Google Shape;232;p16"/>
            <p:cNvGrpSpPr/>
            <p:nvPr/>
          </p:nvGrpSpPr>
          <p:grpSpPr>
            <a:xfrm>
              <a:off x="4572000" y="0"/>
              <a:ext cx="4456550" cy="5161600"/>
              <a:chOff x="3810000" y="0"/>
              <a:chExt cx="4456550" cy="5161600"/>
            </a:xfrm>
          </p:grpSpPr>
          <p:sp>
            <p:nvSpPr>
              <p:cNvPr id="233" name="Google Shape;233;p16"/>
              <p:cNvSpPr txBox="1"/>
              <p:nvPr/>
            </p:nvSpPr>
            <p:spPr>
              <a:xfrm>
                <a:off x="3818450" y="0"/>
                <a:ext cx="4448100" cy="4810200"/>
              </a:xfrm>
              <a:prstGeom prst="rect">
                <a:avLst/>
              </a:prstGeom>
              <a:noFill/>
              <a:ln>
                <a:noFill/>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222222"/>
                    </a:solidFill>
                    <a:highlight>
                      <a:srgbClr val="FFFFFF"/>
                    </a:highlight>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LOCALISING SDG'S NEWS</a:t>
                </a:r>
                <a:endParaRPr sz="1200" b="0" i="0" u="none" strike="noStrike" cap="none">
                  <a:solidFill>
                    <a:srgbClr val="222222"/>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222222"/>
                    </a:solidFill>
                    <a:highlight>
                      <a:srgbClr val="FFFFFF"/>
                    </a:highlight>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PMC launches robots to replace manual scavenging for sewer cleaning</a:t>
                </a:r>
                <a:endParaRPr sz="1800" b="1"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400"/>
                  </a:spcBef>
                  <a:spcAft>
                    <a:spcPts val="0"/>
                  </a:spcAft>
                  <a:buClr>
                    <a:srgbClr val="000000"/>
                  </a:buClr>
                  <a:buSzPts val="1200"/>
                  <a:buFont typeface="Arial"/>
                  <a:buNone/>
                </a:pPr>
                <a:r>
                  <a:rPr lang="en" sz="1200" b="0" i="0" u="none" strike="noStrike" cap="none">
                    <a:solidFill>
                      <a:srgbClr val="222222"/>
                    </a:solidFill>
                    <a:highlight>
                      <a:srgbClr val="FFFFFF"/>
                    </a:highlight>
                    <a:latin typeface="Calibri"/>
                    <a:ea typeface="Calibri"/>
                    <a:cs typeface="Calibri"/>
                    <a:sym typeface="Calibri"/>
                  </a:rPr>
                  <a:t>MAY 4, 2022 </a:t>
                </a:r>
                <a:r>
                  <a:rPr lang="en" sz="1200" b="0" i="1" u="none" strike="noStrike" cap="none">
                    <a:solidFill>
                      <a:srgbClr val="222222"/>
                    </a:solidFill>
                    <a:highlight>
                      <a:srgbClr val="FFFFFF"/>
                    </a:highlight>
                    <a:latin typeface="Calibri"/>
                    <a:ea typeface="Calibri"/>
                    <a:cs typeface="Calibri"/>
                    <a:sym typeface="Calibri"/>
                  </a:rPr>
                  <a:t>by</a:t>
                </a:r>
                <a:r>
                  <a:rPr lang="en" sz="1200" b="0" i="0" u="none" strike="noStrike" cap="none">
                    <a:solidFill>
                      <a:srgbClr val="222222"/>
                    </a:solidFill>
                    <a:highlight>
                      <a:srgbClr val="FFFFFF"/>
                    </a:highlight>
                    <a:latin typeface="Calibri"/>
                    <a:ea typeface="Calibri"/>
                    <a:cs typeface="Calibri"/>
                    <a:sym typeface="Calibri"/>
                  </a:rPr>
                  <a:t> </a:t>
                </a:r>
                <a:r>
                  <a:rPr lang="en" sz="1200" b="0" i="0" u="none" strike="noStrike" cap="none">
                    <a:solidFill>
                      <a:srgbClr val="222222"/>
                    </a:solidFill>
                    <a:highlight>
                      <a:srgbClr val="FFFFFF"/>
                    </a:highlight>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TEAM URBAN UPDATE</a:t>
                </a:r>
                <a:endParaRPr sz="1200" b="0" i="0" u="none" strike="noStrike" cap="none">
                  <a:solidFill>
                    <a:srgbClr val="222222"/>
                  </a:solidFill>
                  <a:highlight>
                    <a:srgbClr val="B1B1B1"/>
                  </a:highlight>
                  <a:latin typeface="Calibri"/>
                  <a:ea typeface="Calibri"/>
                  <a:cs typeface="Calibri"/>
                  <a:sym typeface="Calibri"/>
                </a:endParaRPr>
              </a:p>
              <a:p>
                <a:pPr marL="0" marR="241300" lvl="0" indent="0" algn="l" rtl="0">
                  <a:lnSpc>
                    <a:spcPct val="100000"/>
                  </a:lnSpc>
                  <a:spcBef>
                    <a:spcPts val="400"/>
                  </a:spcBef>
                  <a:spcAft>
                    <a:spcPts val="0"/>
                  </a:spcAft>
                  <a:buClr>
                    <a:srgbClr val="000000"/>
                  </a:buClr>
                  <a:buSzPts val="1200"/>
                  <a:buFont typeface="Arial"/>
                  <a:buNone/>
                </a:pPr>
                <a:endParaRPr sz="1200" b="0"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2300"/>
                  </a:spcBef>
                  <a:spcAft>
                    <a:spcPts val="0"/>
                  </a:spcAft>
                  <a:buClr>
                    <a:srgbClr val="000000"/>
                  </a:buClr>
                  <a:buSzPts val="1200"/>
                  <a:buFont typeface="Arial"/>
                  <a:buNone/>
                </a:pPr>
                <a:endParaRPr sz="1200" b="0"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2300"/>
                  </a:spcBef>
                  <a:spcAft>
                    <a:spcPts val="0"/>
                  </a:spcAft>
                  <a:buClr>
                    <a:srgbClr val="000000"/>
                  </a:buClr>
                  <a:buSzPts val="1200"/>
                  <a:buFont typeface="Arial"/>
                  <a:buNone/>
                </a:pPr>
                <a:endParaRPr sz="1200" b="0"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2300"/>
                  </a:spcBef>
                  <a:spcAft>
                    <a:spcPts val="0"/>
                  </a:spcAft>
                  <a:buClr>
                    <a:srgbClr val="000000"/>
                  </a:buClr>
                  <a:buSzPts val="1200"/>
                  <a:buFont typeface="Arial"/>
                  <a:buNone/>
                </a:pPr>
                <a:endParaRPr sz="1200" b="0"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2300"/>
                  </a:spcBef>
                  <a:spcAft>
                    <a:spcPts val="0"/>
                  </a:spcAft>
                  <a:buClr>
                    <a:srgbClr val="000000"/>
                  </a:buClr>
                  <a:buSzPts val="1200"/>
                  <a:buFont typeface="Arial"/>
                  <a:buNone/>
                </a:pPr>
                <a:r>
                  <a:rPr lang="en" sz="1200" b="0" i="0" u="none" strike="noStrike" cap="none">
                    <a:solidFill>
                      <a:srgbClr val="222222"/>
                    </a:solidFill>
                    <a:highlight>
                      <a:srgbClr val="FFFFFF"/>
                    </a:highlight>
                    <a:latin typeface="Calibri"/>
                    <a:ea typeface="Calibri"/>
                    <a:cs typeface="Calibri"/>
                    <a:sym typeface="Calibri"/>
                  </a:rPr>
                  <a:t>Representative Image</a:t>
                </a:r>
                <a:endParaRPr sz="1200" b="0" i="0" u="none" strike="noStrike" cap="none">
                  <a:solidFill>
                    <a:srgbClr val="222222"/>
                  </a:solidFill>
                  <a:highlight>
                    <a:srgbClr val="FFFFFF"/>
                  </a:highlight>
                  <a:latin typeface="Calibri"/>
                  <a:ea typeface="Calibri"/>
                  <a:cs typeface="Calibri"/>
                  <a:sym typeface="Calibri"/>
                </a:endParaRPr>
              </a:p>
              <a:p>
                <a:pPr marL="0" marR="0" lvl="0" indent="0" algn="just" rtl="0">
                  <a:lnSpc>
                    <a:spcPct val="100000"/>
                  </a:lnSpc>
                  <a:spcBef>
                    <a:spcPts val="2300"/>
                  </a:spcBef>
                  <a:spcAft>
                    <a:spcPts val="1900"/>
                  </a:spcAft>
                  <a:buClr>
                    <a:srgbClr val="000000"/>
                  </a:buClr>
                  <a:buSzPts val="1300"/>
                  <a:buFont typeface="Arial"/>
                  <a:buNone/>
                </a:pPr>
                <a:r>
                  <a:rPr lang="en" sz="1300" b="0" i="0" u="none" strike="noStrike" cap="none">
                    <a:solidFill>
                      <a:srgbClr val="222222"/>
                    </a:solidFill>
                    <a:highlight>
                      <a:srgbClr val="FFFFFF"/>
                    </a:highlight>
                    <a:latin typeface="Calibri"/>
                    <a:ea typeface="Calibri"/>
                    <a:cs typeface="Calibri"/>
                    <a:sym typeface="Calibri"/>
                  </a:rPr>
                  <a:t>PUNE, Maharashtra: The Pune Municipal Corporation (PMC) has introduced three advanced robots to clean and maintain manholes in the city safely without having workers entering them. The initiative has been launched to bring more safety to the maintenance of city manholes. Vikram Kumar, Commissioner, PMC, launched the robots at PMC on May 2.</a:t>
                </a:r>
                <a:endParaRPr sz="1300" b="0" i="0" u="none" strike="noStrike" cap="none">
                  <a:solidFill>
                    <a:srgbClr val="222222"/>
                  </a:solidFill>
                  <a:highlight>
                    <a:srgbClr val="FFFFFF"/>
                  </a:highlight>
                  <a:latin typeface="Calibri"/>
                  <a:ea typeface="Calibri"/>
                  <a:cs typeface="Calibri"/>
                  <a:sym typeface="Calibri"/>
                </a:endParaRPr>
              </a:p>
            </p:txBody>
          </p:sp>
          <p:sp>
            <p:nvSpPr>
              <p:cNvPr id="234" name="Google Shape;234;p16"/>
              <p:cNvSpPr txBox="1"/>
              <p:nvPr/>
            </p:nvSpPr>
            <p:spPr>
              <a:xfrm>
                <a:off x="3810000" y="4669000"/>
                <a:ext cx="42756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sng" strike="noStrike" cap="none">
                    <a:solidFill>
                      <a:schemeClr val="hlink"/>
                    </a:solidFill>
                    <a:latin typeface="Arial"/>
                    <a:ea typeface="Arial"/>
                    <a:cs typeface="Arial"/>
                    <a:sym typeface="Arial"/>
                    <a:hlinkClick r:id="rId5"/>
                  </a:rPr>
                  <a:t>https://urbanupdate.in/pmc-launches-robots-to-replace-manual-scavenging-for-sewer-cleaning/</a:t>
                </a:r>
                <a:r>
                  <a:rPr lang="en" sz="1000" b="0" i="0" u="none" strike="noStrike" cap="none">
                    <a:solidFill>
                      <a:schemeClr val="dk1"/>
                    </a:solidFill>
                    <a:latin typeface="Arial"/>
                    <a:ea typeface="Arial"/>
                    <a:cs typeface="Arial"/>
                    <a:sym typeface="Arial"/>
                  </a:rPr>
                  <a:t> . AIILSG (2022). Urban Update. </a:t>
                </a:r>
                <a:endParaRPr sz="1000" b="0" i="0" u="none" strike="noStrike" cap="none">
                  <a:solidFill>
                    <a:srgbClr val="000000"/>
                  </a:solidFill>
                  <a:latin typeface="Arial"/>
                  <a:ea typeface="Arial"/>
                  <a:cs typeface="Arial"/>
                  <a:sym typeface="Arial"/>
                </a:endParaRPr>
              </a:p>
            </p:txBody>
          </p:sp>
        </p:grpSp>
      </p:grpSp>
      <p:pic>
        <p:nvPicPr>
          <p:cNvPr id="235" name="Google Shape;235;p16"/>
          <p:cNvPicPr preferRelativeResize="0"/>
          <p:nvPr/>
        </p:nvPicPr>
        <p:blipFill>
          <a:blip r:embed="rId7">
            <a:alphaModFix/>
          </a:blip>
          <a:stretch>
            <a:fillRect/>
          </a:stretch>
        </p:blipFill>
        <p:spPr>
          <a:xfrm>
            <a:off x="152400" y="1960200"/>
            <a:ext cx="2248951" cy="3201400"/>
          </a:xfrm>
          <a:prstGeom prst="rect">
            <a:avLst/>
          </a:prstGeom>
          <a:noFill/>
          <a:ln>
            <a:noFill/>
          </a:ln>
        </p:spPr>
      </p:pic>
      <p:sp>
        <p:nvSpPr>
          <p:cNvPr id="236" name="Google Shape;236;p16"/>
          <p:cNvSpPr txBox="1"/>
          <p:nvPr/>
        </p:nvSpPr>
        <p:spPr>
          <a:xfrm>
            <a:off x="2483625" y="1960200"/>
            <a:ext cx="18132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u="sng">
                <a:solidFill>
                  <a:schemeClr val="hlink"/>
                </a:solidFill>
                <a:hlinkClick r:id="rId8"/>
              </a:rPr>
              <a:t>Justice Denied</a:t>
            </a:r>
            <a:r>
              <a:rPr lang="en" sz="1200">
                <a:solidFill>
                  <a:schemeClr val="dk1"/>
                </a:solidFill>
              </a:rPr>
              <a:t>, a 2018 report by Rashtriya Garima Abhiyan notes that the illegal practice continues.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fade">
                                      <p:cBhvr>
                                        <p:cTn id="7" dur="1000"/>
                                        <p:tgtEl>
                                          <p:spTgt spid="2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0"/>
                                        </p:tgtEl>
                                        <p:attrNameLst>
                                          <p:attrName>style.visibility</p:attrName>
                                        </p:attrNameLst>
                                      </p:cBhvr>
                                      <p:to>
                                        <p:strVal val="visible"/>
                                      </p:to>
                                    </p:set>
                                    <p:animEffect transition="in" filter="fade">
                                      <p:cBhvr>
                                        <p:cTn id="12" dur="10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Shape 240"/>
        <p:cNvGrpSpPr/>
        <p:nvPr/>
      </p:nvGrpSpPr>
      <p:grpSpPr>
        <a:xfrm>
          <a:off x="0" y="0"/>
          <a:ext cx="0" cy="0"/>
          <a:chOff x="0" y="0"/>
          <a:chExt cx="0" cy="0"/>
        </a:xfrm>
      </p:grpSpPr>
      <p:pic>
        <p:nvPicPr>
          <p:cNvPr id="241" name="Google Shape;241;g205744d6814_0_60"/>
          <p:cNvPicPr preferRelativeResize="0"/>
          <p:nvPr/>
        </p:nvPicPr>
        <p:blipFill rotWithShape="1">
          <a:blip r:embed="rId3">
            <a:alphaModFix/>
          </a:blip>
          <a:srcRect/>
          <a:stretch/>
        </p:blipFill>
        <p:spPr>
          <a:xfrm>
            <a:off x="180975" y="984000"/>
            <a:ext cx="4210299" cy="2340225"/>
          </a:xfrm>
          <a:prstGeom prst="rect">
            <a:avLst/>
          </a:prstGeom>
          <a:noFill/>
          <a:ln>
            <a:noFill/>
          </a:ln>
        </p:spPr>
      </p:pic>
      <p:sp>
        <p:nvSpPr>
          <p:cNvPr id="242" name="Google Shape;242;g205744d6814_0_60"/>
          <p:cNvSpPr txBox="1"/>
          <p:nvPr/>
        </p:nvSpPr>
        <p:spPr>
          <a:xfrm>
            <a:off x="152400" y="152400"/>
            <a:ext cx="4391400" cy="864300"/>
          </a:xfrm>
          <a:prstGeom prst="rect">
            <a:avLst/>
          </a:prstGeom>
          <a:noFill/>
          <a:ln>
            <a:noFill/>
          </a:ln>
        </p:spPr>
        <p:txBody>
          <a:bodyPr spcFirstLastPara="1" wrap="square" lIns="91425" tIns="91425" rIns="91425" bIns="91425" anchor="t" anchorCtr="0">
            <a:spAutoFit/>
          </a:bodyPr>
          <a:lstStyle/>
          <a:p>
            <a:pPr marL="0" marR="0" lvl="0" indent="0" algn="l" rtl="0">
              <a:lnSpc>
                <a:spcPct val="110294"/>
              </a:lnSpc>
              <a:spcBef>
                <a:spcPts val="0"/>
              </a:spcBef>
              <a:spcAft>
                <a:spcPts val="0"/>
              </a:spcAft>
              <a:buClr>
                <a:srgbClr val="000000"/>
              </a:buClr>
              <a:buSzPts val="1900"/>
              <a:buFont typeface="Arial"/>
              <a:buNone/>
            </a:pPr>
            <a:r>
              <a:rPr lang="en" sz="1900" b="1" i="0" u="none" strike="noStrike" cap="none">
                <a:solidFill>
                  <a:schemeClr val="dk1"/>
                </a:solidFill>
              </a:rPr>
              <a:t>What is manual scavenging, and why is it still prevalent in India?</a:t>
            </a:r>
            <a:endParaRPr sz="1900" b="1" i="0" u="none" strike="noStrike" cap="none">
              <a:solidFill>
                <a:schemeClr val="dk1"/>
              </a:solidFill>
            </a:endParaRPr>
          </a:p>
          <a:p>
            <a:pPr marL="0" marR="0" lvl="0" indent="0" algn="l" rtl="0">
              <a:lnSpc>
                <a:spcPct val="130000"/>
              </a:lnSpc>
              <a:spcBef>
                <a:spcPts val="0"/>
              </a:spcBef>
              <a:spcAft>
                <a:spcPts val="0"/>
              </a:spcAft>
              <a:buClr>
                <a:srgbClr val="000000"/>
              </a:buClr>
              <a:buSzPts val="100"/>
              <a:buFont typeface="Arial"/>
              <a:buNone/>
            </a:pPr>
            <a:r>
              <a:rPr lang="en" sz="100" i="0" u="none" strike="noStrike" cap="none">
                <a:solidFill>
                  <a:srgbClr val="6B6B6B"/>
                </a:solidFill>
              </a:rPr>
              <a:t>Three labourers in Mumbai, allegedly hired for manual scavenging, died on Thursday afternoon after inhaling toxic fumes in a septic tank. What is manual scavenging, and why is it still prevalent in India?</a:t>
            </a:r>
            <a:endParaRPr sz="100" i="0" u="none" strike="noStrike" cap="none">
              <a:solidFill>
                <a:srgbClr val="6B6B6B"/>
              </a:solidFill>
            </a:endParaRPr>
          </a:p>
        </p:txBody>
      </p:sp>
      <p:sp>
        <p:nvSpPr>
          <p:cNvPr id="243" name="Google Shape;243;g205744d6814_0_60"/>
          <p:cNvSpPr txBox="1"/>
          <p:nvPr/>
        </p:nvSpPr>
        <p:spPr>
          <a:xfrm>
            <a:off x="104775" y="3238500"/>
            <a:ext cx="4334100" cy="1431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oboto"/>
                <a:ea typeface="Roboto"/>
                <a:cs typeface="Roboto"/>
                <a:sym typeface="Roboto"/>
              </a:rPr>
              <a:t>Manual scavenging is the practice of removing human excreta by hand from sewers or septic tanks. India banned the practice under the Prohibition of Employment as Manual Scavengers and their Rehabilitation Act, 2013 (PEMSR). </a:t>
            </a:r>
            <a:endParaRPr sz="14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Roboto"/>
                <a:ea typeface="Roboto"/>
                <a:cs typeface="Roboto"/>
                <a:sym typeface="Roboto"/>
              </a:rPr>
              <a:t>(Representative image)</a:t>
            </a:r>
            <a:endParaRPr sz="1100" b="0" i="0" u="none" strike="noStrike" cap="none">
              <a:solidFill>
                <a:srgbClr val="000000"/>
              </a:solidFill>
              <a:latin typeface="Arial"/>
              <a:ea typeface="Arial"/>
              <a:cs typeface="Arial"/>
              <a:sym typeface="Arial"/>
            </a:endParaRPr>
          </a:p>
        </p:txBody>
      </p:sp>
      <p:sp>
        <p:nvSpPr>
          <p:cNvPr id="244" name="Google Shape;244;g205744d6814_0_60"/>
          <p:cNvSpPr txBox="1"/>
          <p:nvPr/>
        </p:nvSpPr>
        <p:spPr>
          <a:xfrm>
            <a:off x="104775" y="4517700"/>
            <a:ext cx="42102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sng" strike="noStrike" cap="none">
                <a:solidFill>
                  <a:schemeClr val="hlink"/>
                </a:solidFill>
                <a:latin typeface="Arial"/>
                <a:ea typeface="Arial"/>
                <a:cs typeface="Arial"/>
                <a:sym typeface="Arial"/>
                <a:hlinkClick r:id="rId4"/>
              </a:rPr>
              <a:t>https://indianexpress.com/article/explained/explained-what-is-manual-scavenging-and-why-is-it-still-prevalent-in-india-7815400/</a:t>
            </a:r>
            <a:r>
              <a:rPr lang="en" sz="1000" b="0" i="0" u="none" strike="noStrike" cap="none">
                <a:solidFill>
                  <a:schemeClr val="dk1"/>
                </a:solidFill>
                <a:latin typeface="Arial"/>
                <a:ea typeface="Arial"/>
                <a:cs typeface="Arial"/>
                <a:sym typeface="Arial"/>
              </a:rPr>
              <a:t> </a:t>
            </a:r>
            <a:endParaRPr sz="1000" b="0" i="0" u="none" strike="noStrike" cap="none">
              <a:solidFill>
                <a:srgbClr val="000000"/>
              </a:solidFill>
              <a:latin typeface="Arial"/>
              <a:ea typeface="Arial"/>
              <a:cs typeface="Arial"/>
              <a:sym typeface="Arial"/>
            </a:endParaRPr>
          </a:p>
        </p:txBody>
      </p:sp>
      <p:grpSp>
        <p:nvGrpSpPr>
          <p:cNvPr id="245" name="Google Shape;245;g205744d6814_0_60"/>
          <p:cNvGrpSpPr/>
          <p:nvPr/>
        </p:nvGrpSpPr>
        <p:grpSpPr>
          <a:xfrm>
            <a:off x="4572000" y="0"/>
            <a:ext cx="4456550" cy="5161600"/>
            <a:chOff x="4572000" y="0"/>
            <a:chExt cx="4456550" cy="5161600"/>
          </a:xfrm>
        </p:grpSpPr>
        <p:pic>
          <p:nvPicPr>
            <p:cNvPr id="246" name="Google Shape;246;g205744d6814_0_60" descr="PMC launches robots to replace manual scavenging for sewer cleaning"/>
            <p:cNvPicPr preferRelativeResize="0"/>
            <p:nvPr/>
          </p:nvPicPr>
          <p:blipFill rotWithShape="1">
            <a:blip r:embed="rId5">
              <a:alphaModFix/>
            </a:blip>
            <a:srcRect/>
            <a:stretch/>
          </p:blipFill>
          <p:spPr>
            <a:xfrm>
              <a:off x="4618700" y="1111125"/>
              <a:ext cx="3590925" cy="2390775"/>
            </a:xfrm>
            <a:prstGeom prst="rect">
              <a:avLst/>
            </a:prstGeom>
            <a:noFill/>
            <a:ln>
              <a:noFill/>
            </a:ln>
          </p:spPr>
        </p:pic>
        <p:grpSp>
          <p:nvGrpSpPr>
            <p:cNvPr id="247" name="Google Shape;247;g205744d6814_0_60"/>
            <p:cNvGrpSpPr/>
            <p:nvPr/>
          </p:nvGrpSpPr>
          <p:grpSpPr>
            <a:xfrm>
              <a:off x="4572000" y="0"/>
              <a:ext cx="4456550" cy="5161600"/>
              <a:chOff x="3810000" y="0"/>
              <a:chExt cx="4456550" cy="5161600"/>
            </a:xfrm>
          </p:grpSpPr>
          <p:sp>
            <p:nvSpPr>
              <p:cNvPr id="248" name="Google Shape;248;g205744d6814_0_60"/>
              <p:cNvSpPr txBox="1"/>
              <p:nvPr/>
            </p:nvSpPr>
            <p:spPr>
              <a:xfrm>
                <a:off x="3818450" y="0"/>
                <a:ext cx="4448100" cy="4810200"/>
              </a:xfrm>
              <a:prstGeom prst="rect">
                <a:avLst/>
              </a:prstGeom>
              <a:noFill/>
              <a:ln>
                <a:noFill/>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222222"/>
                    </a:solidFill>
                    <a:highlight>
                      <a:srgbClr val="FFFFFF"/>
                    </a:highlight>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LOCALISING SDG'S NEWS</a:t>
                </a:r>
                <a:endParaRPr sz="1200" b="0" i="0" u="none" strike="noStrike" cap="none">
                  <a:solidFill>
                    <a:srgbClr val="222222"/>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222222"/>
                    </a:solidFill>
                    <a:highlight>
                      <a:srgbClr val="FFFFFF"/>
                    </a:highlight>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PMC launches robots to replace manual scavenging for sewer cleaning</a:t>
                </a:r>
                <a:endParaRPr sz="1800" b="1"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400"/>
                  </a:spcBef>
                  <a:spcAft>
                    <a:spcPts val="0"/>
                  </a:spcAft>
                  <a:buClr>
                    <a:srgbClr val="000000"/>
                  </a:buClr>
                  <a:buSzPts val="1200"/>
                  <a:buFont typeface="Arial"/>
                  <a:buNone/>
                </a:pPr>
                <a:r>
                  <a:rPr lang="en" sz="1200" b="0" i="0" u="none" strike="noStrike" cap="none">
                    <a:solidFill>
                      <a:srgbClr val="222222"/>
                    </a:solidFill>
                    <a:highlight>
                      <a:srgbClr val="FFFFFF"/>
                    </a:highlight>
                    <a:latin typeface="Calibri"/>
                    <a:ea typeface="Calibri"/>
                    <a:cs typeface="Calibri"/>
                    <a:sym typeface="Calibri"/>
                  </a:rPr>
                  <a:t>MAY 4, 2022 </a:t>
                </a:r>
                <a:r>
                  <a:rPr lang="en" sz="1200" b="0" i="1" u="none" strike="noStrike" cap="none">
                    <a:solidFill>
                      <a:srgbClr val="222222"/>
                    </a:solidFill>
                    <a:highlight>
                      <a:srgbClr val="FFFFFF"/>
                    </a:highlight>
                    <a:latin typeface="Calibri"/>
                    <a:ea typeface="Calibri"/>
                    <a:cs typeface="Calibri"/>
                    <a:sym typeface="Calibri"/>
                  </a:rPr>
                  <a:t>by</a:t>
                </a:r>
                <a:r>
                  <a:rPr lang="en" sz="1200" b="0" i="0" u="none" strike="noStrike" cap="none">
                    <a:solidFill>
                      <a:srgbClr val="222222"/>
                    </a:solidFill>
                    <a:highlight>
                      <a:srgbClr val="FFFFFF"/>
                    </a:highlight>
                    <a:latin typeface="Calibri"/>
                    <a:ea typeface="Calibri"/>
                    <a:cs typeface="Calibri"/>
                    <a:sym typeface="Calibri"/>
                  </a:rPr>
                  <a:t> </a:t>
                </a:r>
                <a:r>
                  <a:rPr lang="en" sz="1200" b="0" i="0" u="none" strike="noStrike" cap="none">
                    <a:solidFill>
                      <a:srgbClr val="222222"/>
                    </a:solidFill>
                    <a:highlight>
                      <a:srgbClr val="FFFFFF"/>
                    </a:highlight>
                    <a:uFill>
                      <a:noFill/>
                    </a:uFill>
                    <a:latin typeface="Calibri"/>
                    <a:ea typeface="Calibri"/>
                    <a:cs typeface="Calibri"/>
                    <a:sym typeface="Calibri"/>
                    <a:hlinkClick r:id="rId8">
                      <a:extLst>
                        <a:ext uri="{A12FA001-AC4F-418D-AE19-62706E023703}">
                          <ahyp:hlinkClr xmlns:ahyp="http://schemas.microsoft.com/office/drawing/2018/hyperlinkcolor" val="tx"/>
                        </a:ext>
                      </a:extLst>
                    </a:hlinkClick>
                  </a:rPr>
                  <a:t>TEAM URBAN UPDATE</a:t>
                </a:r>
                <a:endParaRPr sz="1200" b="0" i="0" u="none" strike="noStrike" cap="none">
                  <a:solidFill>
                    <a:srgbClr val="222222"/>
                  </a:solidFill>
                  <a:highlight>
                    <a:srgbClr val="B1B1B1"/>
                  </a:highlight>
                  <a:latin typeface="Calibri"/>
                  <a:ea typeface="Calibri"/>
                  <a:cs typeface="Calibri"/>
                  <a:sym typeface="Calibri"/>
                </a:endParaRPr>
              </a:p>
              <a:p>
                <a:pPr marL="0" marR="241300" lvl="0" indent="0" algn="l" rtl="0">
                  <a:lnSpc>
                    <a:spcPct val="100000"/>
                  </a:lnSpc>
                  <a:spcBef>
                    <a:spcPts val="400"/>
                  </a:spcBef>
                  <a:spcAft>
                    <a:spcPts val="0"/>
                  </a:spcAft>
                  <a:buClr>
                    <a:srgbClr val="000000"/>
                  </a:buClr>
                  <a:buSzPts val="1200"/>
                  <a:buFont typeface="Arial"/>
                  <a:buNone/>
                </a:pPr>
                <a:endParaRPr sz="1200" b="0"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2300"/>
                  </a:spcBef>
                  <a:spcAft>
                    <a:spcPts val="0"/>
                  </a:spcAft>
                  <a:buClr>
                    <a:srgbClr val="000000"/>
                  </a:buClr>
                  <a:buSzPts val="1200"/>
                  <a:buFont typeface="Arial"/>
                  <a:buNone/>
                </a:pPr>
                <a:endParaRPr sz="1200" b="0"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2300"/>
                  </a:spcBef>
                  <a:spcAft>
                    <a:spcPts val="0"/>
                  </a:spcAft>
                  <a:buClr>
                    <a:srgbClr val="000000"/>
                  </a:buClr>
                  <a:buSzPts val="1200"/>
                  <a:buFont typeface="Arial"/>
                  <a:buNone/>
                </a:pPr>
                <a:endParaRPr sz="1200" b="0"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2300"/>
                  </a:spcBef>
                  <a:spcAft>
                    <a:spcPts val="0"/>
                  </a:spcAft>
                  <a:buClr>
                    <a:srgbClr val="000000"/>
                  </a:buClr>
                  <a:buSzPts val="1200"/>
                  <a:buFont typeface="Arial"/>
                  <a:buNone/>
                </a:pPr>
                <a:endParaRPr sz="1200" b="0" i="0" u="none" strike="noStrike" cap="none">
                  <a:solidFill>
                    <a:srgbClr val="222222"/>
                  </a:solidFill>
                  <a:highlight>
                    <a:srgbClr val="FFFFFF"/>
                  </a:highlight>
                  <a:latin typeface="Calibri"/>
                  <a:ea typeface="Calibri"/>
                  <a:cs typeface="Calibri"/>
                  <a:sym typeface="Calibri"/>
                </a:endParaRPr>
              </a:p>
              <a:p>
                <a:pPr marL="0" marR="241300" lvl="0" indent="0" algn="l" rtl="0">
                  <a:lnSpc>
                    <a:spcPct val="100000"/>
                  </a:lnSpc>
                  <a:spcBef>
                    <a:spcPts val="2300"/>
                  </a:spcBef>
                  <a:spcAft>
                    <a:spcPts val="0"/>
                  </a:spcAft>
                  <a:buClr>
                    <a:srgbClr val="000000"/>
                  </a:buClr>
                  <a:buSzPts val="1200"/>
                  <a:buFont typeface="Arial"/>
                  <a:buNone/>
                </a:pPr>
                <a:r>
                  <a:rPr lang="en" sz="1200" b="0" i="0" u="none" strike="noStrike" cap="none">
                    <a:solidFill>
                      <a:srgbClr val="222222"/>
                    </a:solidFill>
                    <a:highlight>
                      <a:srgbClr val="FFFFFF"/>
                    </a:highlight>
                    <a:latin typeface="Calibri"/>
                    <a:ea typeface="Calibri"/>
                    <a:cs typeface="Calibri"/>
                    <a:sym typeface="Calibri"/>
                  </a:rPr>
                  <a:t>Representative Image</a:t>
                </a:r>
                <a:endParaRPr sz="1200" b="0" i="0" u="none" strike="noStrike" cap="none">
                  <a:solidFill>
                    <a:srgbClr val="222222"/>
                  </a:solidFill>
                  <a:highlight>
                    <a:srgbClr val="FFFFFF"/>
                  </a:highlight>
                  <a:latin typeface="Calibri"/>
                  <a:ea typeface="Calibri"/>
                  <a:cs typeface="Calibri"/>
                  <a:sym typeface="Calibri"/>
                </a:endParaRPr>
              </a:p>
              <a:p>
                <a:pPr marL="0" marR="0" lvl="0" indent="0" algn="just" rtl="0">
                  <a:lnSpc>
                    <a:spcPct val="100000"/>
                  </a:lnSpc>
                  <a:spcBef>
                    <a:spcPts val="2300"/>
                  </a:spcBef>
                  <a:spcAft>
                    <a:spcPts val="1900"/>
                  </a:spcAft>
                  <a:buClr>
                    <a:srgbClr val="000000"/>
                  </a:buClr>
                  <a:buSzPts val="1300"/>
                  <a:buFont typeface="Arial"/>
                  <a:buNone/>
                </a:pPr>
                <a:r>
                  <a:rPr lang="en" sz="1300" b="0" i="0" u="none" strike="noStrike" cap="none">
                    <a:solidFill>
                      <a:srgbClr val="222222"/>
                    </a:solidFill>
                    <a:highlight>
                      <a:srgbClr val="FFFFFF"/>
                    </a:highlight>
                    <a:latin typeface="Calibri"/>
                    <a:ea typeface="Calibri"/>
                    <a:cs typeface="Calibri"/>
                    <a:sym typeface="Calibri"/>
                  </a:rPr>
                  <a:t>PUNE, Maharashtra: The Pune Municipal Corporation (PMC) has introduced three advanced robots to clean and maintain manholes in the city safely without having workers entering them. The initiative has been launched to bring more safety to the maintenance of city manholes. Vikram Kumar, Commissioner, PMC, launched the robots at PMC on May 2.</a:t>
                </a:r>
                <a:endParaRPr sz="1300" b="0" i="0" u="none" strike="noStrike" cap="none">
                  <a:solidFill>
                    <a:srgbClr val="222222"/>
                  </a:solidFill>
                  <a:highlight>
                    <a:srgbClr val="FFFFFF"/>
                  </a:highlight>
                  <a:latin typeface="Calibri"/>
                  <a:ea typeface="Calibri"/>
                  <a:cs typeface="Calibri"/>
                  <a:sym typeface="Calibri"/>
                </a:endParaRPr>
              </a:p>
            </p:txBody>
          </p:sp>
          <p:sp>
            <p:nvSpPr>
              <p:cNvPr id="249" name="Google Shape;249;g205744d6814_0_60"/>
              <p:cNvSpPr txBox="1"/>
              <p:nvPr/>
            </p:nvSpPr>
            <p:spPr>
              <a:xfrm>
                <a:off x="3810000" y="4669000"/>
                <a:ext cx="42756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sng" strike="noStrike" cap="none">
                    <a:solidFill>
                      <a:schemeClr val="hlink"/>
                    </a:solidFill>
                    <a:latin typeface="Arial"/>
                    <a:ea typeface="Arial"/>
                    <a:cs typeface="Arial"/>
                    <a:sym typeface="Arial"/>
                    <a:hlinkClick r:id="rId7"/>
                  </a:rPr>
                  <a:t>https://urbanupdate.in/pmc-launches-robots-to-replace-manual-scavenging-for-sewer-cleaning/</a:t>
                </a:r>
                <a:r>
                  <a:rPr lang="en" sz="1000" b="0" i="0" u="none" strike="noStrike" cap="none">
                    <a:solidFill>
                      <a:schemeClr val="dk1"/>
                    </a:solidFill>
                    <a:latin typeface="Arial"/>
                    <a:ea typeface="Arial"/>
                    <a:cs typeface="Arial"/>
                    <a:sym typeface="Arial"/>
                  </a:rPr>
                  <a:t> . AIILSG (2022). Urban Update. </a:t>
                </a:r>
                <a:endParaRPr sz="10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1000"/>
                                        <p:tgtEl>
                                          <p:spTgt spid="2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
                                        </p:tgtEl>
                                        <p:attrNameLst>
                                          <p:attrName>style.visibility</p:attrName>
                                        </p:attrNameLst>
                                      </p:cBhvr>
                                      <p:to>
                                        <p:strVal val="visible"/>
                                      </p:to>
                                    </p:set>
                                    <p:animEffect transition="in" filter="fade">
                                      <p:cBhvr>
                                        <p:cTn id="12" dur="1000"/>
                                        <p:tgtEl>
                                          <p:spTgt spid="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7"/>
          <p:cNvSpPr txBox="1">
            <a:spLocks noGrp="1"/>
          </p:cNvSpPr>
          <p:nvPr>
            <p:ph type="title"/>
          </p:nvPr>
        </p:nvSpPr>
        <p:spPr>
          <a:xfrm>
            <a:off x="2336575" y="131025"/>
            <a:ext cx="4794000" cy="10605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b="1"/>
              <a:t>Is there a law for wastewater &amp; water quality management?</a:t>
            </a:r>
            <a:endParaRPr b="1"/>
          </a:p>
        </p:txBody>
      </p:sp>
      <p:grpSp>
        <p:nvGrpSpPr>
          <p:cNvPr id="255" name="Google Shape;255;p17"/>
          <p:cNvGrpSpPr/>
          <p:nvPr/>
        </p:nvGrpSpPr>
        <p:grpSpPr>
          <a:xfrm>
            <a:off x="248685" y="1022360"/>
            <a:ext cx="8780850" cy="4064035"/>
            <a:chOff x="372846" y="1121825"/>
            <a:chExt cx="8657054" cy="3964525"/>
          </a:xfrm>
        </p:grpSpPr>
        <p:pic>
          <p:nvPicPr>
            <p:cNvPr id="256" name="Google Shape;256;p17"/>
            <p:cNvPicPr preferRelativeResize="0"/>
            <p:nvPr/>
          </p:nvPicPr>
          <p:blipFill rotWithShape="1">
            <a:blip r:embed="rId3">
              <a:alphaModFix/>
            </a:blip>
            <a:srcRect/>
            <a:stretch/>
          </p:blipFill>
          <p:spPr>
            <a:xfrm>
              <a:off x="390525" y="1265375"/>
              <a:ext cx="4323641" cy="3820973"/>
            </a:xfrm>
            <a:prstGeom prst="rect">
              <a:avLst/>
            </a:prstGeom>
            <a:noFill/>
            <a:ln>
              <a:noFill/>
            </a:ln>
          </p:spPr>
        </p:pic>
        <p:pic>
          <p:nvPicPr>
            <p:cNvPr id="257" name="Google Shape;257;p17"/>
            <p:cNvPicPr preferRelativeResize="0"/>
            <p:nvPr/>
          </p:nvPicPr>
          <p:blipFill rotWithShape="1">
            <a:blip r:embed="rId4">
              <a:alphaModFix/>
            </a:blip>
            <a:srcRect/>
            <a:stretch/>
          </p:blipFill>
          <p:spPr>
            <a:xfrm>
              <a:off x="5045300" y="2063650"/>
              <a:ext cx="3714599" cy="3022700"/>
            </a:xfrm>
            <a:prstGeom prst="rect">
              <a:avLst/>
            </a:prstGeom>
            <a:noFill/>
            <a:ln>
              <a:noFill/>
            </a:ln>
          </p:spPr>
        </p:pic>
        <p:pic>
          <p:nvPicPr>
            <p:cNvPr id="258" name="Google Shape;258;p17"/>
            <p:cNvPicPr preferRelativeResize="0"/>
            <p:nvPr/>
          </p:nvPicPr>
          <p:blipFill rotWithShape="1">
            <a:blip r:embed="rId5">
              <a:alphaModFix/>
            </a:blip>
            <a:srcRect/>
            <a:stretch/>
          </p:blipFill>
          <p:spPr>
            <a:xfrm>
              <a:off x="372846" y="1764471"/>
              <a:ext cx="809899" cy="744950"/>
            </a:xfrm>
            <a:prstGeom prst="rect">
              <a:avLst/>
            </a:prstGeom>
            <a:noFill/>
            <a:ln>
              <a:noFill/>
            </a:ln>
          </p:spPr>
        </p:pic>
        <p:sp>
          <p:nvSpPr>
            <p:cNvPr id="259" name="Google Shape;259;p17"/>
            <p:cNvSpPr txBox="1"/>
            <p:nvPr/>
          </p:nvSpPr>
          <p:spPr>
            <a:xfrm>
              <a:off x="4893200" y="1121825"/>
              <a:ext cx="4136700" cy="855900"/>
            </a:xfrm>
            <a:prstGeom prst="rect">
              <a:avLst/>
            </a:prstGeom>
            <a:solidFill>
              <a:srgbClr val="CFE2F3"/>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 sz="1500" b="1" i="0" u="none" strike="noStrike" cap="none">
                  <a:solidFill>
                    <a:schemeClr val="dk1"/>
                  </a:solidFill>
                  <a:latin typeface="Calibri"/>
                  <a:ea typeface="Calibri"/>
                  <a:cs typeface="Calibri"/>
                  <a:sym typeface="Calibri"/>
                </a:rPr>
                <a:t>Water (Prevention and Control of Pollution) Act, 1974 </a:t>
              </a:r>
              <a:r>
                <a:rPr lang="en" sz="1500" b="0" i="0" u="none" strike="noStrike" cap="none">
                  <a:solidFill>
                    <a:schemeClr val="dk1"/>
                  </a:solidFill>
                  <a:latin typeface="Calibri"/>
                  <a:ea typeface="Calibri"/>
                  <a:cs typeface="Calibri"/>
                  <a:sym typeface="Calibri"/>
                </a:rPr>
                <a:t>regulates pollution discharges and restore water quality of our aquatic resources</a:t>
              </a:r>
              <a:endParaRPr sz="100" b="0" i="0" u="none" strike="noStrike" cap="none">
                <a:solidFill>
                  <a:srgbClr val="000000"/>
                </a:solidFill>
                <a:latin typeface="Calibri"/>
                <a:ea typeface="Calibri"/>
                <a:cs typeface="Calibri"/>
                <a:sym typeface="Calibri"/>
              </a:endParaRPr>
            </a:p>
          </p:txBody>
        </p:sp>
      </p:grpSp>
      <p:sp>
        <p:nvSpPr>
          <p:cNvPr id="260" name="Google Shape;260;p17"/>
          <p:cNvSpPr txBox="1"/>
          <p:nvPr/>
        </p:nvSpPr>
        <p:spPr>
          <a:xfrm>
            <a:off x="7259100" y="2317750"/>
            <a:ext cx="142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MPCB Website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5"/>
                                        </p:tgtEl>
                                        <p:attrNameLst>
                                          <p:attrName>style.visibility</p:attrName>
                                        </p:attrNameLst>
                                      </p:cBhvr>
                                      <p:to>
                                        <p:strVal val="visible"/>
                                      </p:to>
                                    </p:set>
                                    <p:animEffect transition="in" filter="fade">
                                      <p:cBhvr>
                                        <p:cTn id="7" dur="10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990"/>
              <a:buNone/>
            </a:pPr>
            <a:r>
              <a:rPr lang="en" sz="2420" b="1"/>
              <a:t>Is Wastewater a Resource?</a:t>
            </a:r>
            <a:endParaRPr sz="2420" b="1"/>
          </a:p>
        </p:txBody>
      </p:sp>
      <p:grpSp>
        <p:nvGrpSpPr>
          <p:cNvPr id="266" name="Google Shape;266;p18"/>
          <p:cNvGrpSpPr/>
          <p:nvPr/>
        </p:nvGrpSpPr>
        <p:grpSpPr>
          <a:xfrm>
            <a:off x="206925" y="1189168"/>
            <a:ext cx="7958871" cy="3516182"/>
            <a:chOff x="206925" y="1189168"/>
            <a:chExt cx="7958871" cy="3516182"/>
          </a:xfrm>
        </p:grpSpPr>
        <p:sp>
          <p:nvSpPr>
            <p:cNvPr id="267" name="Google Shape;267;p18"/>
            <p:cNvSpPr txBox="1"/>
            <p:nvPr/>
          </p:nvSpPr>
          <p:spPr>
            <a:xfrm>
              <a:off x="3086250" y="2200275"/>
              <a:ext cx="22098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rgbClr val="666666"/>
                  </a:solidFill>
                  <a:latin typeface="Arial"/>
                  <a:ea typeface="Arial"/>
                  <a:cs typeface="Arial"/>
                  <a:sym typeface="Arial"/>
                </a:rPr>
                <a:t>Treated Water</a:t>
              </a:r>
              <a:endParaRPr sz="2400" b="1"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rgbClr val="666666"/>
                  </a:solidFill>
                  <a:latin typeface="Arial"/>
                  <a:ea typeface="Arial"/>
                  <a:cs typeface="Arial"/>
                  <a:sym typeface="Arial"/>
                </a:rPr>
                <a:t>Fertilizer</a:t>
              </a:r>
              <a:endParaRPr sz="2400" b="1"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666666"/>
                  </a:solidFill>
                  <a:latin typeface="Arial"/>
                  <a:ea typeface="Arial"/>
                  <a:cs typeface="Arial"/>
                  <a:sym typeface="Arial"/>
                </a:rPr>
                <a:t>Nitrogen, Phosphorus, Potassium [NPK]</a:t>
              </a:r>
              <a:endParaRPr sz="800" b="0" i="0" u="none" strike="noStrike" cap="none">
                <a:solidFill>
                  <a:srgbClr val="666666"/>
                </a:solidFill>
                <a:latin typeface="Arial"/>
                <a:ea typeface="Arial"/>
                <a:cs typeface="Arial"/>
                <a:sym typeface="Arial"/>
              </a:endParaRPr>
            </a:p>
          </p:txBody>
        </p:sp>
        <p:pic>
          <p:nvPicPr>
            <p:cNvPr id="268" name="Google Shape;268;p18"/>
            <p:cNvPicPr preferRelativeResize="0"/>
            <p:nvPr/>
          </p:nvPicPr>
          <p:blipFill rotWithShape="1">
            <a:blip r:embed="rId3">
              <a:alphaModFix/>
            </a:blip>
            <a:srcRect/>
            <a:stretch/>
          </p:blipFill>
          <p:spPr>
            <a:xfrm>
              <a:off x="6174903" y="1189168"/>
              <a:ext cx="1946323" cy="1635875"/>
            </a:xfrm>
            <a:prstGeom prst="rect">
              <a:avLst/>
            </a:prstGeom>
            <a:noFill/>
            <a:ln>
              <a:noFill/>
            </a:ln>
          </p:spPr>
        </p:pic>
        <p:pic>
          <p:nvPicPr>
            <p:cNvPr id="269" name="Google Shape;269;p18"/>
            <p:cNvPicPr preferRelativeResize="0"/>
            <p:nvPr/>
          </p:nvPicPr>
          <p:blipFill rotWithShape="1">
            <a:blip r:embed="rId4">
              <a:alphaModFix/>
            </a:blip>
            <a:srcRect/>
            <a:stretch/>
          </p:blipFill>
          <p:spPr>
            <a:xfrm>
              <a:off x="206925" y="2257425"/>
              <a:ext cx="2795230" cy="1781724"/>
            </a:xfrm>
            <a:prstGeom prst="rect">
              <a:avLst/>
            </a:prstGeom>
            <a:noFill/>
            <a:ln>
              <a:noFill/>
            </a:ln>
          </p:spPr>
        </p:pic>
        <p:pic>
          <p:nvPicPr>
            <p:cNvPr id="270" name="Google Shape;270;p18"/>
            <p:cNvPicPr preferRelativeResize="0"/>
            <p:nvPr/>
          </p:nvPicPr>
          <p:blipFill rotWithShape="1">
            <a:blip r:embed="rId5">
              <a:alphaModFix/>
            </a:blip>
            <a:srcRect/>
            <a:stretch/>
          </p:blipFill>
          <p:spPr>
            <a:xfrm>
              <a:off x="6130321" y="3429550"/>
              <a:ext cx="2035475" cy="1275800"/>
            </a:xfrm>
            <a:prstGeom prst="rect">
              <a:avLst/>
            </a:prstGeom>
            <a:noFill/>
            <a:ln>
              <a:noFill/>
            </a:ln>
          </p:spPr>
        </p:pic>
        <p:sp>
          <p:nvSpPr>
            <p:cNvPr id="271" name="Google Shape;271;p18"/>
            <p:cNvSpPr/>
            <p:nvPr/>
          </p:nvSpPr>
          <p:spPr>
            <a:xfrm>
              <a:off x="5467500" y="2362750"/>
              <a:ext cx="529800" cy="285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18"/>
            <p:cNvSpPr/>
            <p:nvPr/>
          </p:nvSpPr>
          <p:spPr>
            <a:xfrm>
              <a:off x="5467500" y="3277150"/>
              <a:ext cx="529800" cy="285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
                                        </p:tgtEl>
                                        <p:attrNameLst>
                                          <p:attrName>style.visibility</p:attrName>
                                        </p:attrNameLst>
                                      </p:cBhvr>
                                      <p:to>
                                        <p:strVal val="visible"/>
                                      </p:to>
                                    </p:set>
                                    <p:animEffect transition="in" filter="fade">
                                      <p:cBhvr>
                                        <p:cTn id="7" dur="1000"/>
                                        <p:tgtEl>
                                          <p:spTgt spid="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9"/>
          <p:cNvSpPr txBox="1">
            <a:spLocks noGrp="1"/>
          </p:cNvSpPr>
          <p:nvPr>
            <p:ph type="title"/>
          </p:nvPr>
        </p:nvSpPr>
        <p:spPr>
          <a:xfrm>
            <a:off x="2582150" y="11875"/>
            <a:ext cx="4124100" cy="8763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40909"/>
              <a:buNone/>
            </a:pPr>
            <a:r>
              <a:rPr lang="en" sz="2420" b="1"/>
              <a:t>What can you do to reduce pollution due to wastewater?</a:t>
            </a:r>
            <a:endParaRPr sz="2420" b="1"/>
          </a:p>
        </p:txBody>
      </p:sp>
      <p:grpSp>
        <p:nvGrpSpPr>
          <p:cNvPr id="278" name="Google Shape;278;p19"/>
          <p:cNvGrpSpPr/>
          <p:nvPr/>
        </p:nvGrpSpPr>
        <p:grpSpPr>
          <a:xfrm>
            <a:off x="123975" y="1254675"/>
            <a:ext cx="8905976" cy="3888824"/>
            <a:chOff x="123975" y="1254675"/>
            <a:chExt cx="8905976" cy="3888824"/>
          </a:xfrm>
        </p:grpSpPr>
        <p:pic>
          <p:nvPicPr>
            <p:cNvPr id="279" name="Google Shape;279;p19"/>
            <p:cNvPicPr preferRelativeResize="0"/>
            <p:nvPr/>
          </p:nvPicPr>
          <p:blipFill rotWithShape="1">
            <a:blip r:embed="rId3">
              <a:alphaModFix/>
            </a:blip>
            <a:srcRect/>
            <a:stretch/>
          </p:blipFill>
          <p:spPr>
            <a:xfrm>
              <a:off x="5458150" y="1458275"/>
              <a:ext cx="3571801" cy="1969499"/>
            </a:xfrm>
            <a:prstGeom prst="rect">
              <a:avLst/>
            </a:prstGeom>
            <a:noFill/>
            <a:ln>
              <a:noFill/>
            </a:ln>
          </p:spPr>
        </p:pic>
        <p:sp>
          <p:nvSpPr>
            <p:cNvPr id="280" name="Google Shape;280;p19"/>
            <p:cNvSpPr txBox="1"/>
            <p:nvPr/>
          </p:nvSpPr>
          <p:spPr>
            <a:xfrm>
              <a:off x="5448750" y="3321600"/>
              <a:ext cx="35718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Segregate waste, don’t litter, organize a clean-up to avoid waterbody pollution</a:t>
              </a:r>
              <a:endParaRPr sz="1400" b="0" i="0" u="none" strike="noStrike" cap="none">
                <a:solidFill>
                  <a:srgbClr val="000000"/>
                </a:solidFill>
                <a:latin typeface="Arial"/>
                <a:ea typeface="Arial"/>
                <a:cs typeface="Arial"/>
                <a:sym typeface="Arial"/>
              </a:endParaRPr>
            </a:p>
          </p:txBody>
        </p:sp>
        <p:grpSp>
          <p:nvGrpSpPr>
            <p:cNvPr id="281" name="Google Shape;281;p19"/>
            <p:cNvGrpSpPr/>
            <p:nvPr/>
          </p:nvGrpSpPr>
          <p:grpSpPr>
            <a:xfrm>
              <a:off x="123975" y="1254675"/>
              <a:ext cx="4176825" cy="2376700"/>
              <a:chOff x="200175" y="1102275"/>
              <a:chExt cx="4176825" cy="2376700"/>
            </a:xfrm>
          </p:grpSpPr>
          <p:grpSp>
            <p:nvGrpSpPr>
              <p:cNvPr id="282" name="Google Shape;282;p19"/>
              <p:cNvGrpSpPr/>
              <p:nvPr/>
            </p:nvGrpSpPr>
            <p:grpSpPr>
              <a:xfrm>
                <a:off x="2114700" y="1152075"/>
                <a:ext cx="2262300" cy="1943100"/>
                <a:chOff x="2438550" y="1152000"/>
                <a:chExt cx="2262300" cy="1943100"/>
              </a:xfrm>
            </p:grpSpPr>
            <p:sp>
              <p:nvSpPr>
                <p:cNvPr id="283" name="Google Shape;283;p19"/>
                <p:cNvSpPr/>
                <p:nvPr/>
              </p:nvSpPr>
              <p:spPr>
                <a:xfrm>
                  <a:off x="2438550" y="1152000"/>
                  <a:ext cx="2262300" cy="1943100"/>
                </a:xfrm>
                <a:prstGeom prst="ellipse">
                  <a:avLst/>
                </a:prstGeom>
                <a:solidFill>
                  <a:srgbClr val="FFF2CC"/>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84" name="Google Shape;284;p19"/>
                <p:cNvPicPr preferRelativeResize="0"/>
                <p:nvPr/>
              </p:nvPicPr>
              <p:blipFill rotWithShape="1">
                <a:blip r:embed="rId4">
                  <a:alphaModFix/>
                </a:blip>
                <a:srcRect/>
                <a:stretch/>
              </p:blipFill>
              <p:spPr>
                <a:xfrm>
                  <a:off x="2904212" y="1283050"/>
                  <a:ext cx="666238" cy="572700"/>
                </a:xfrm>
                <a:prstGeom prst="rect">
                  <a:avLst/>
                </a:prstGeom>
                <a:noFill/>
                <a:ln>
                  <a:noFill/>
                </a:ln>
              </p:spPr>
            </p:pic>
            <p:pic>
              <p:nvPicPr>
                <p:cNvPr id="285" name="Google Shape;285;p19"/>
                <p:cNvPicPr preferRelativeResize="0"/>
                <p:nvPr/>
              </p:nvPicPr>
              <p:blipFill rotWithShape="1">
                <a:blip r:embed="rId5">
                  <a:alphaModFix/>
                </a:blip>
                <a:srcRect/>
                <a:stretch/>
              </p:blipFill>
              <p:spPr>
                <a:xfrm>
                  <a:off x="3722850" y="1741618"/>
                  <a:ext cx="666250" cy="1272084"/>
                </a:xfrm>
                <a:prstGeom prst="rect">
                  <a:avLst/>
                </a:prstGeom>
                <a:noFill/>
                <a:ln>
                  <a:noFill/>
                </a:ln>
              </p:spPr>
            </p:pic>
            <p:sp>
              <p:nvSpPr>
                <p:cNvPr id="286" name="Google Shape;286;p19"/>
                <p:cNvSpPr/>
                <p:nvPr/>
              </p:nvSpPr>
              <p:spPr>
                <a:xfrm>
                  <a:off x="2980400" y="1740450"/>
                  <a:ext cx="781200" cy="572700"/>
                </a:xfrm>
                <a:prstGeom prst="arc">
                  <a:avLst>
                    <a:gd name="adj1" fmla="val 16200000"/>
                    <a:gd name="adj2" fmla="val 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19"/>
                <p:cNvSpPr/>
                <p:nvPr/>
              </p:nvSpPr>
              <p:spPr>
                <a:xfrm rot="484819">
                  <a:off x="2904233" y="1816671"/>
                  <a:ext cx="781155" cy="572672"/>
                </a:xfrm>
                <a:prstGeom prst="arc">
                  <a:avLst>
                    <a:gd name="adj1" fmla="val 16200000"/>
                    <a:gd name="adj2" fmla="val 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19"/>
                <p:cNvSpPr/>
                <p:nvPr/>
              </p:nvSpPr>
              <p:spPr>
                <a:xfrm rot="2391546">
                  <a:off x="2922912" y="1949977"/>
                  <a:ext cx="781243" cy="572709"/>
                </a:xfrm>
                <a:prstGeom prst="arc">
                  <a:avLst>
                    <a:gd name="adj1" fmla="val 13570484"/>
                    <a:gd name="adj2" fmla="val 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89" name="Google Shape;289;p19"/>
                <p:cNvCxnSpPr/>
                <p:nvPr/>
              </p:nvCxnSpPr>
              <p:spPr>
                <a:xfrm>
                  <a:off x="3819675" y="1330875"/>
                  <a:ext cx="133500" cy="200100"/>
                </a:xfrm>
                <a:prstGeom prst="straightConnector1">
                  <a:avLst/>
                </a:prstGeom>
                <a:noFill/>
                <a:ln w="76200" cap="flat" cmpd="sng">
                  <a:solidFill>
                    <a:srgbClr val="6AA84F"/>
                  </a:solidFill>
                  <a:prstDash val="solid"/>
                  <a:round/>
                  <a:headEnd type="none" w="sm" len="sm"/>
                  <a:tailEnd type="none" w="sm" len="sm"/>
                </a:ln>
              </p:spPr>
            </p:cxnSp>
            <p:cxnSp>
              <p:nvCxnSpPr>
                <p:cNvPr id="290" name="Google Shape;290;p19"/>
                <p:cNvCxnSpPr/>
                <p:nvPr/>
              </p:nvCxnSpPr>
              <p:spPr>
                <a:xfrm rot="10800000" flipH="1">
                  <a:off x="3933900" y="1170125"/>
                  <a:ext cx="561900" cy="360900"/>
                </a:xfrm>
                <a:prstGeom prst="straightConnector1">
                  <a:avLst/>
                </a:prstGeom>
                <a:noFill/>
                <a:ln w="76200" cap="flat" cmpd="sng">
                  <a:solidFill>
                    <a:srgbClr val="6AA84F"/>
                  </a:solidFill>
                  <a:prstDash val="solid"/>
                  <a:round/>
                  <a:headEnd type="none" w="sm" len="sm"/>
                  <a:tailEnd type="none" w="sm" len="sm"/>
                </a:ln>
              </p:spPr>
            </p:cxnSp>
          </p:grpSp>
          <p:grpSp>
            <p:nvGrpSpPr>
              <p:cNvPr id="291" name="Google Shape;291;p19"/>
              <p:cNvGrpSpPr/>
              <p:nvPr/>
            </p:nvGrpSpPr>
            <p:grpSpPr>
              <a:xfrm>
                <a:off x="200175" y="1102275"/>
                <a:ext cx="2294526" cy="1943100"/>
                <a:chOff x="200175" y="1102275"/>
                <a:chExt cx="2294526" cy="1943100"/>
              </a:xfrm>
            </p:grpSpPr>
            <p:sp>
              <p:nvSpPr>
                <p:cNvPr id="292" name="Google Shape;292;p19"/>
                <p:cNvSpPr/>
                <p:nvPr/>
              </p:nvSpPr>
              <p:spPr>
                <a:xfrm>
                  <a:off x="200175" y="1102275"/>
                  <a:ext cx="2294400" cy="1943100"/>
                </a:xfrm>
                <a:prstGeom prst="ellipse">
                  <a:avLst/>
                </a:prstGeom>
                <a:solidFill>
                  <a:srgbClr val="FFF2CC"/>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93" name="Google Shape;293;p19"/>
                <p:cNvPicPr preferRelativeResize="0"/>
                <p:nvPr/>
              </p:nvPicPr>
              <p:blipFill rotWithShape="1">
                <a:blip r:embed="rId6">
                  <a:alphaModFix/>
                </a:blip>
                <a:srcRect/>
                <a:stretch/>
              </p:blipFill>
              <p:spPr>
                <a:xfrm>
                  <a:off x="1009650" y="1665425"/>
                  <a:ext cx="1485051" cy="1141825"/>
                </a:xfrm>
                <a:prstGeom prst="rect">
                  <a:avLst/>
                </a:prstGeom>
                <a:noFill/>
                <a:ln>
                  <a:noFill/>
                </a:ln>
              </p:spPr>
            </p:pic>
            <p:pic>
              <p:nvPicPr>
                <p:cNvPr id="294" name="Google Shape;294;p19"/>
                <p:cNvPicPr preferRelativeResize="0"/>
                <p:nvPr/>
              </p:nvPicPr>
              <p:blipFill rotWithShape="1">
                <a:blip r:embed="rId7">
                  <a:alphaModFix/>
                </a:blip>
                <a:srcRect/>
                <a:stretch/>
              </p:blipFill>
              <p:spPr>
                <a:xfrm>
                  <a:off x="390675" y="1152075"/>
                  <a:ext cx="950325" cy="950325"/>
                </a:xfrm>
                <a:prstGeom prst="rect">
                  <a:avLst/>
                </a:prstGeom>
                <a:noFill/>
                <a:ln>
                  <a:noFill/>
                </a:ln>
              </p:spPr>
            </p:pic>
            <p:cxnSp>
              <p:nvCxnSpPr>
                <p:cNvPr id="295" name="Google Shape;295;p19"/>
                <p:cNvCxnSpPr/>
                <p:nvPr/>
              </p:nvCxnSpPr>
              <p:spPr>
                <a:xfrm>
                  <a:off x="1386000" y="1102275"/>
                  <a:ext cx="357300" cy="362100"/>
                </a:xfrm>
                <a:prstGeom prst="straightConnector1">
                  <a:avLst/>
                </a:prstGeom>
                <a:noFill/>
                <a:ln w="76200" cap="flat" cmpd="sng">
                  <a:solidFill>
                    <a:srgbClr val="CC4125"/>
                  </a:solidFill>
                  <a:prstDash val="solid"/>
                  <a:round/>
                  <a:headEnd type="none" w="sm" len="sm"/>
                  <a:tailEnd type="none" w="sm" len="sm"/>
                </a:ln>
              </p:spPr>
            </p:cxnSp>
            <p:cxnSp>
              <p:nvCxnSpPr>
                <p:cNvPr id="296" name="Google Shape;296;p19"/>
                <p:cNvCxnSpPr/>
                <p:nvPr/>
              </p:nvCxnSpPr>
              <p:spPr>
                <a:xfrm flipH="1">
                  <a:off x="1385997" y="1166918"/>
                  <a:ext cx="389400" cy="232800"/>
                </a:xfrm>
                <a:prstGeom prst="straightConnector1">
                  <a:avLst/>
                </a:prstGeom>
                <a:noFill/>
                <a:ln w="76200" cap="flat" cmpd="sng">
                  <a:solidFill>
                    <a:srgbClr val="CC4125"/>
                  </a:solidFill>
                  <a:prstDash val="solid"/>
                  <a:round/>
                  <a:headEnd type="none" w="sm" len="sm"/>
                  <a:tailEnd type="none" w="sm" len="sm"/>
                </a:ln>
              </p:spPr>
            </p:cxnSp>
          </p:grpSp>
          <p:sp>
            <p:nvSpPr>
              <p:cNvPr id="297" name="Google Shape;297;p19"/>
              <p:cNvSpPr txBox="1"/>
              <p:nvPr/>
            </p:nvSpPr>
            <p:spPr>
              <a:xfrm>
                <a:off x="412050" y="2863375"/>
                <a:ext cx="23814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Don’t throw food waste in the sink, you can compost it</a:t>
                </a:r>
                <a:endParaRPr sz="1400" b="0" i="0" u="none" strike="noStrike" cap="none">
                  <a:solidFill>
                    <a:srgbClr val="000000"/>
                  </a:solidFill>
                  <a:latin typeface="Arial"/>
                  <a:ea typeface="Arial"/>
                  <a:cs typeface="Arial"/>
                  <a:sym typeface="Arial"/>
                </a:endParaRPr>
              </a:p>
            </p:txBody>
          </p:sp>
        </p:grpSp>
        <p:pic>
          <p:nvPicPr>
            <p:cNvPr id="298" name="Google Shape;298;p19"/>
            <p:cNvPicPr preferRelativeResize="0"/>
            <p:nvPr/>
          </p:nvPicPr>
          <p:blipFill rotWithShape="1">
            <a:blip r:embed="rId8">
              <a:alphaModFix/>
            </a:blip>
            <a:srcRect/>
            <a:stretch/>
          </p:blipFill>
          <p:spPr>
            <a:xfrm>
              <a:off x="2865023" y="3664999"/>
              <a:ext cx="1652225" cy="1478500"/>
            </a:xfrm>
            <a:prstGeom prst="rect">
              <a:avLst/>
            </a:prstGeom>
            <a:noFill/>
            <a:ln>
              <a:noFill/>
            </a:ln>
          </p:spPr>
        </p:pic>
        <p:sp>
          <p:nvSpPr>
            <p:cNvPr id="299" name="Google Shape;299;p19"/>
            <p:cNvSpPr txBox="1"/>
            <p:nvPr/>
          </p:nvSpPr>
          <p:spPr>
            <a:xfrm>
              <a:off x="4400550" y="4455075"/>
              <a:ext cx="386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Write a letter to the authorities with your observations if you see wastewater pollution</a:t>
              </a:r>
              <a:endParaRPr sz="1400" b="0" i="0" u="none" strike="noStrike" cap="none">
                <a:solidFill>
                  <a:srgbClr val="000000"/>
                </a:solidFill>
                <a:latin typeface="Arial"/>
                <a:ea typeface="Arial"/>
                <a:cs typeface="Arial"/>
                <a:sym typeface="Arial"/>
              </a:endParaRPr>
            </a:p>
          </p:txBody>
        </p:sp>
      </p:grpSp>
      <p:sp>
        <p:nvSpPr>
          <p:cNvPr id="300" name="Google Shape;300;p19"/>
          <p:cNvSpPr txBox="1"/>
          <p:nvPr/>
        </p:nvSpPr>
        <p:spPr>
          <a:xfrm>
            <a:off x="8592600" y="1178475"/>
            <a:ext cx="589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CEE</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8"/>
                                        </p:tgtEl>
                                        <p:attrNameLst>
                                          <p:attrName>style.visibility</p:attrName>
                                        </p:attrNameLst>
                                      </p:cBhvr>
                                      <p:to>
                                        <p:strVal val="visible"/>
                                      </p:to>
                                    </p:set>
                                    <p:animEffect transition="in" filter="fade">
                                      <p:cBhvr>
                                        <p:cTn id="7" dur="10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1088</Words>
  <Application>Microsoft Office PowerPoint</Application>
  <PresentationFormat>On-screen Show (16:9)</PresentationFormat>
  <Paragraphs>133</Paragraphs>
  <Slides>22</Slides>
  <Notes>22</Notes>
  <HiddenSlides>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Arial</vt:lpstr>
      <vt:lpstr>Roboto</vt:lpstr>
      <vt:lpstr>Simple Light</vt:lpstr>
      <vt:lpstr>Wastewater</vt:lpstr>
      <vt:lpstr>PowerPoint Presentation</vt:lpstr>
      <vt:lpstr>What does wastewater contain?</vt:lpstr>
      <vt:lpstr>Match the following</vt:lpstr>
      <vt:lpstr>PowerPoint Presentation</vt:lpstr>
      <vt:lpstr>Where does wastewater go?</vt:lpstr>
      <vt:lpstr>What happens if wastewater is not treated?</vt:lpstr>
      <vt:lpstr>PowerPoint Presentation</vt:lpstr>
      <vt:lpstr>PowerPoint Presentation</vt:lpstr>
      <vt:lpstr>PowerPoint Presentation</vt:lpstr>
      <vt:lpstr>Wash your hands</vt:lpstr>
      <vt:lpstr>PowerPoint Presentation</vt:lpstr>
      <vt:lpstr>How to treat wastewater to make it safe?</vt:lpstr>
      <vt:lpstr>Centralized and Decentralized Wastewater Treatment</vt:lpstr>
      <vt:lpstr>Centralized sewage treatment</vt:lpstr>
      <vt:lpstr>Decentralized sewage treatment</vt:lpstr>
      <vt:lpstr>https://vimeo.com/157816988 </vt:lpstr>
      <vt:lpstr>PowerPoint Presentation</vt:lpstr>
      <vt:lpstr>PowerPoint Presentation</vt:lpstr>
      <vt:lpstr>Is there a law for wastewater &amp; water quality management?</vt:lpstr>
      <vt:lpstr>Is Wastewater a Resource?</vt:lpstr>
      <vt:lpstr>What can you do to reduce pollution due to wastewater?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Wastewater</dc:title>
  <cp:lastModifiedBy>Sanskriti Menon</cp:lastModifiedBy>
  <cp:revision>1</cp:revision>
  <dcterms:modified xsi:type="dcterms:W3CDTF">2023-04-12T11:08:10Z</dcterms:modified>
</cp:coreProperties>
</file>